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59" r:id="rId6"/>
    <p:sldId id="260" r:id="rId7"/>
    <p:sldId id="264" r:id="rId8"/>
    <p:sldId id="265" r:id="rId9"/>
    <p:sldId id="266" r:id="rId10"/>
    <p:sldId id="267" r:id="rId11"/>
    <p:sldId id="269" r:id="rId12"/>
    <p:sldId id="270" r:id="rId13"/>
    <p:sldId id="278" r:id="rId14"/>
    <p:sldId id="279" r:id="rId15"/>
    <p:sldId id="280" r:id="rId16"/>
    <p:sldId id="281" r:id="rId17"/>
    <p:sldId id="275" r:id="rId18"/>
    <p:sldId id="274" r:id="rId19"/>
    <p:sldId id="276"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199419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1852335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779768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2115318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241743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674118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286538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2053840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302909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2815473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8904F1-2A4C-462D-A026-257EEC57A3B4}" type="datetimeFigureOut">
              <a:rPr lang="ru-RU" smtClean="0"/>
              <a:pPr/>
              <a:t>13.01.2019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1BF3D6-CB2C-47BE-90EA-B111C70845A4}" type="slidenum">
              <a:rPr lang="ru-RU" smtClean="0"/>
              <a:pPr/>
              <a:t>‹#›</a:t>
            </a:fld>
            <a:endParaRPr lang="ru-RU"/>
          </a:p>
        </p:txBody>
      </p:sp>
    </p:spTree>
    <p:extLst>
      <p:ext uri="{BB962C8B-B14F-4D97-AF65-F5344CB8AC3E}">
        <p14:creationId xmlns:p14="http://schemas.microsoft.com/office/powerpoint/2010/main" val="340221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904F1-2A4C-462D-A026-257EEC57A3B4}" type="datetimeFigureOut">
              <a:rPr lang="ru-RU" smtClean="0"/>
              <a:pPr/>
              <a:t>13.01.2019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1BF3D6-CB2C-47BE-90EA-B111C70845A4}" type="slidenum">
              <a:rPr lang="ru-RU" smtClean="0"/>
              <a:pPr/>
              <a:t>‹#›</a:t>
            </a:fld>
            <a:endParaRPr lang="ru-RU"/>
          </a:p>
        </p:txBody>
      </p:sp>
    </p:spTree>
    <p:extLst>
      <p:ext uri="{BB962C8B-B14F-4D97-AF65-F5344CB8AC3E}">
        <p14:creationId xmlns:p14="http://schemas.microsoft.com/office/powerpoint/2010/main" val="1783976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eg"/><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Заголовок 3"/>
          <p:cNvSpPr>
            <a:spLocks noGrp="1"/>
          </p:cNvSpPr>
          <p:nvPr>
            <p:ph type="title" idx="4294967295"/>
          </p:nvPr>
        </p:nvSpPr>
        <p:spPr>
          <a:xfrm>
            <a:off x="0" y="365125"/>
            <a:ext cx="10515600" cy="1325563"/>
          </a:xfrm>
        </p:spPr>
        <p:txBody>
          <a:bodyPr>
            <a:normAutofit/>
          </a:bodyPr>
          <a:lstStyle/>
          <a:p>
            <a:r>
              <a:rPr lang="ru-RU" dirty="0" smtClean="0"/>
              <a:t>     </a:t>
            </a:r>
            <a:endParaRPr lang="ru-RU" sz="3200"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6310" y="4031396"/>
            <a:ext cx="3388490" cy="2541367"/>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715" y="3648329"/>
            <a:ext cx="3459893" cy="2594920"/>
          </a:xfrm>
          <a:prstGeom prst="rect">
            <a:avLst/>
          </a:prstGeom>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0130" y="223323"/>
            <a:ext cx="3912972" cy="2934729"/>
          </a:xfrm>
          <a:prstGeom prst="rect">
            <a:avLst/>
          </a:prstGeom>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7752" y="223323"/>
            <a:ext cx="3550508" cy="2662881"/>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7752" y="3971665"/>
            <a:ext cx="3468130" cy="2601098"/>
          </a:xfrm>
          <a:prstGeom prst="rect">
            <a:avLst/>
          </a:prstGeom>
        </p:spPr>
      </p:pic>
      <p:pic>
        <p:nvPicPr>
          <p:cNvPr id="2" name="Рисунок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96433" y="799069"/>
            <a:ext cx="3531287" cy="2648465"/>
          </a:xfrm>
          <a:prstGeom prst="rect">
            <a:avLst/>
          </a:prstGeom>
        </p:spPr>
      </p:pic>
      <p:sp>
        <p:nvSpPr>
          <p:cNvPr id="3" name="TextBox 2"/>
          <p:cNvSpPr txBox="1"/>
          <p:nvPr/>
        </p:nvSpPr>
        <p:spPr>
          <a:xfrm>
            <a:off x="1367482" y="527222"/>
            <a:ext cx="9786550" cy="1415772"/>
          </a:xfrm>
          <a:prstGeom prst="rect">
            <a:avLst/>
          </a:prstGeom>
          <a:noFill/>
        </p:spPr>
        <p:txBody>
          <a:bodyPr wrap="square" rtlCol="0">
            <a:spAutoFit/>
          </a:bodyPr>
          <a:lstStyle/>
          <a:p>
            <a:r>
              <a:rPr lang="ru-RU" sz="3200" dirty="0" smtClean="0"/>
              <a:t>                 </a:t>
            </a:r>
            <a:endParaRPr lang="ru-RU" sz="3200" b="1" i="1" dirty="0" smtClean="0"/>
          </a:p>
          <a:p>
            <a:r>
              <a:rPr lang="ru-RU" sz="5400" b="1" i="1" dirty="0">
                <a:latin typeface="Times New Roman" panose="02020603050405020304" pitchFamily="18" charset="0"/>
                <a:cs typeface="Times New Roman" panose="02020603050405020304" pitchFamily="18" charset="0"/>
              </a:rPr>
              <a:t> </a:t>
            </a:r>
            <a:r>
              <a:rPr lang="ru-RU" sz="5400" b="1" i="1" dirty="0" smtClean="0">
                <a:latin typeface="Times New Roman" panose="02020603050405020304" pitchFamily="18" charset="0"/>
                <a:cs typeface="Times New Roman" panose="02020603050405020304" pitchFamily="18" charset="0"/>
              </a:rPr>
              <a:t>     История села </a:t>
            </a:r>
            <a:r>
              <a:rPr lang="ru-RU" sz="5400" b="1" i="1" dirty="0" err="1" smtClean="0">
                <a:latin typeface="Times New Roman" panose="02020603050405020304" pitchFamily="18" charset="0"/>
                <a:cs typeface="Times New Roman" panose="02020603050405020304" pitchFamily="18" charset="0"/>
              </a:rPr>
              <a:t>Молькеево</a:t>
            </a:r>
            <a:endParaRPr lang="ru-RU" sz="5400" b="1" i="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2010032" y="5774725"/>
            <a:ext cx="8717978" cy="646331"/>
          </a:xfrm>
          <a:prstGeom prst="rect">
            <a:avLst/>
          </a:prstGeom>
          <a:noFill/>
        </p:spPr>
        <p:txBody>
          <a:bodyPr wrap="square" rtlCol="0">
            <a:spAutoFit/>
          </a:bodyPr>
          <a:lstStyle/>
          <a:p>
            <a:r>
              <a:rPr lang="ru-RU" sz="1200" b="1" dirty="0" smtClean="0"/>
              <a:t>Составила  методист </a:t>
            </a:r>
            <a:r>
              <a:rPr lang="ru-RU" sz="1200" b="1" dirty="0" err="1"/>
              <a:t>М</a:t>
            </a:r>
            <a:r>
              <a:rPr lang="ru-RU" sz="1200" b="1" dirty="0" err="1" smtClean="0"/>
              <a:t>олькеевской</a:t>
            </a:r>
            <a:r>
              <a:rPr lang="ru-RU" sz="1200" b="1" dirty="0" smtClean="0"/>
              <a:t> сельской библиотеки филиал №15 Кайбицкого муниципального района</a:t>
            </a:r>
          </a:p>
          <a:p>
            <a:r>
              <a:rPr lang="ru-RU" sz="1200" b="1" dirty="0" smtClean="0"/>
              <a:t>                                                                                Маланьева Нина Николаевна</a:t>
            </a:r>
          </a:p>
          <a:p>
            <a:endParaRPr lang="ru-RU" sz="1200" b="1" dirty="0"/>
          </a:p>
        </p:txBody>
      </p:sp>
    </p:spTree>
    <p:extLst>
      <p:ext uri="{BB962C8B-B14F-4D97-AF65-F5344CB8AC3E}">
        <p14:creationId xmlns:p14="http://schemas.microsoft.com/office/powerpoint/2010/main" val="2388030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7741" y="365126"/>
            <a:ext cx="9146058" cy="516323"/>
          </a:xfrm>
        </p:spPr>
        <p:txBody>
          <a:bodyPr>
            <a:normAutofit fontScale="90000"/>
          </a:bodyPr>
          <a:lstStyle/>
          <a:p>
            <a:r>
              <a:rPr lang="ru-RU" dirty="0" smtClean="0"/>
              <a:t>          </a:t>
            </a:r>
            <a:r>
              <a:rPr lang="ru-RU" sz="3600" b="1" i="1" dirty="0" smtClean="0">
                <a:latin typeface="Times New Roman" panose="02020603050405020304" pitchFamily="18" charset="0"/>
                <a:cs typeface="Times New Roman" panose="02020603050405020304" pitchFamily="18" charset="0"/>
              </a:rPr>
              <a:t>История </a:t>
            </a:r>
            <a:r>
              <a:rPr lang="ru-RU" sz="3600" b="1" i="1" dirty="0">
                <a:latin typeface="Times New Roman" panose="02020603050405020304" pitchFamily="18" charset="0"/>
                <a:cs typeface="Times New Roman" panose="02020603050405020304" pitchFamily="18" charset="0"/>
              </a:rPr>
              <a:t>села </a:t>
            </a:r>
            <a:r>
              <a:rPr lang="ru-RU" sz="3600" b="1" i="1" dirty="0" err="1">
                <a:latin typeface="Times New Roman" panose="02020603050405020304" pitchFamily="18" charset="0"/>
                <a:cs typeface="Times New Roman" panose="02020603050405020304" pitchFamily="18" charset="0"/>
              </a:rPr>
              <a:t>Молькеево</a:t>
            </a:r>
            <a:endParaRPr lang="ru-RU" sz="3600" b="1"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59027" y="1178011"/>
            <a:ext cx="10694773" cy="5280454"/>
          </a:xfrm>
        </p:spPr>
        <p:txBody>
          <a:bodyPr>
            <a:noAutofit/>
          </a:bodyPr>
          <a:lstStyle/>
          <a:p>
            <a:pPr marL="0" lvl="0" indent="0">
              <a:lnSpc>
                <a:spcPct val="100000"/>
              </a:lnSpc>
              <a:spcBef>
                <a:spcPts val="0"/>
              </a:spcBef>
              <a:buNone/>
            </a:pPr>
            <a:r>
              <a:rPr lang="ru-RU" sz="1400" i="1" dirty="0">
                <a:solidFill>
                  <a:prstClr val="black"/>
                </a:solidFill>
              </a:rPr>
              <a:t>Деревня Старый </a:t>
            </a:r>
            <a:r>
              <a:rPr lang="ru-RU" sz="1400" i="1" dirty="0" err="1">
                <a:solidFill>
                  <a:prstClr val="black"/>
                </a:solidFill>
              </a:rPr>
              <a:t>Курбаш</a:t>
            </a:r>
            <a:r>
              <a:rPr lang="ru-RU" sz="1400" i="1" dirty="0">
                <a:solidFill>
                  <a:prstClr val="black"/>
                </a:solidFill>
              </a:rPr>
              <a:t> и село </a:t>
            </a:r>
            <a:r>
              <a:rPr lang="ru-RU" sz="1400" i="1" dirty="0" err="1">
                <a:solidFill>
                  <a:prstClr val="black"/>
                </a:solidFill>
              </a:rPr>
              <a:t>Молькеево</a:t>
            </a:r>
            <a:r>
              <a:rPr lang="ru-RU" sz="1400" i="1" dirty="0">
                <a:solidFill>
                  <a:prstClr val="black"/>
                </a:solidFill>
              </a:rPr>
              <a:t> расположены по обеим берегам реки </a:t>
            </a:r>
            <a:r>
              <a:rPr lang="ru-RU" sz="1400" i="1" dirty="0" err="1">
                <a:solidFill>
                  <a:prstClr val="black"/>
                </a:solidFill>
              </a:rPr>
              <a:t>Урюм</a:t>
            </a:r>
            <a:r>
              <a:rPr lang="ru-RU" sz="1400" i="1" dirty="0">
                <a:solidFill>
                  <a:prstClr val="black"/>
                </a:solidFill>
              </a:rPr>
              <a:t>. На правом берегу располагается деревня Старый </a:t>
            </a:r>
            <a:r>
              <a:rPr lang="ru-RU" sz="1400" i="1" dirty="0" err="1">
                <a:solidFill>
                  <a:prstClr val="black"/>
                </a:solidFill>
              </a:rPr>
              <a:t>Курбаш</a:t>
            </a:r>
            <a:r>
              <a:rPr lang="ru-RU" sz="1400" i="1" dirty="0">
                <a:solidFill>
                  <a:prstClr val="black"/>
                </a:solidFill>
              </a:rPr>
              <a:t>, а на левом берегу реки- село </a:t>
            </a:r>
            <a:r>
              <a:rPr lang="ru-RU" sz="1400" i="1" dirty="0" err="1">
                <a:solidFill>
                  <a:prstClr val="black"/>
                </a:solidFill>
              </a:rPr>
              <a:t>Молькеево</a:t>
            </a:r>
            <a:r>
              <a:rPr lang="ru-RU" sz="1400" i="1" dirty="0">
                <a:solidFill>
                  <a:prstClr val="black"/>
                </a:solidFill>
              </a:rPr>
              <a:t>. До возникновения сел территория была покрыта густым лесом. Росли разные деревья: дуб, липа, клен, осина; кустарники: шиповник, дикая малина, рябина. Лес был богат земляникой. В настоящее время поле между </a:t>
            </a:r>
            <a:r>
              <a:rPr lang="ru-RU" sz="1400" i="1" dirty="0" err="1">
                <a:solidFill>
                  <a:prstClr val="black"/>
                </a:solidFill>
              </a:rPr>
              <a:t>Письмяном</a:t>
            </a:r>
            <a:r>
              <a:rPr lang="ru-RU" sz="1400" i="1" dirty="0">
                <a:solidFill>
                  <a:prstClr val="black"/>
                </a:solidFill>
              </a:rPr>
              <a:t>, рекой </a:t>
            </a:r>
            <a:r>
              <a:rPr lang="ru-RU" sz="1400" i="1" dirty="0" err="1">
                <a:solidFill>
                  <a:prstClr val="black"/>
                </a:solidFill>
              </a:rPr>
              <a:t>Урюм</a:t>
            </a:r>
            <a:r>
              <a:rPr lang="ru-RU" sz="1400" i="1" dirty="0">
                <a:solidFill>
                  <a:prstClr val="black"/>
                </a:solidFill>
              </a:rPr>
              <a:t> и </a:t>
            </a:r>
            <a:r>
              <a:rPr lang="ru-RU" sz="1400" i="1" dirty="0" err="1">
                <a:solidFill>
                  <a:prstClr val="black"/>
                </a:solidFill>
              </a:rPr>
              <a:t>Кубня</a:t>
            </a:r>
            <a:r>
              <a:rPr lang="ru-RU" sz="1400" i="1" dirty="0">
                <a:solidFill>
                  <a:prstClr val="black"/>
                </a:solidFill>
              </a:rPr>
              <a:t> носит название «Кара </a:t>
            </a:r>
            <a:r>
              <a:rPr lang="ru-RU" sz="1400" i="1" dirty="0" err="1">
                <a:solidFill>
                  <a:prstClr val="black"/>
                </a:solidFill>
              </a:rPr>
              <a:t>тамак</a:t>
            </a:r>
            <a:r>
              <a:rPr lang="ru-RU" sz="1400" i="1" dirty="0">
                <a:solidFill>
                  <a:prstClr val="black"/>
                </a:solidFill>
              </a:rPr>
              <a:t>». А это название по словам жителей села возникло так: оказывается в этом поле росли разные кустарники, особенно черемуха. Поэтому жители села дали такое название (рот становился черным после употребления черемухи). Леса были богаты дичью, разными ягодными растениями. Река </a:t>
            </a:r>
            <a:r>
              <a:rPr lang="ru-RU" sz="1400" i="1" dirty="0" err="1">
                <a:solidFill>
                  <a:prstClr val="black"/>
                </a:solidFill>
              </a:rPr>
              <a:t>Урюм</a:t>
            </a:r>
            <a:r>
              <a:rPr lang="ru-RU" sz="1400" i="1" dirty="0">
                <a:solidFill>
                  <a:prstClr val="black"/>
                </a:solidFill>
              </a:rPr>
              <a:t> впадает в реку </a:t>
            </a:r>
            <a:r>
              <a:rPr lang="ru-RU" sz="1400" i="1" dirty="0" err="1">
                <a:solidFill>
                  <a:prstClr val="black"/>
                </a:solidFill>
              </a:rPr>
              <a:t>Кубня</a:t>
            </a:r>
            <a:r>
              <a:rPr lang="ru-RU" sz="1400" i="1" dirty="0">
                <a:solidFill>
                  <a:prstClr val="black"/>
                </a:solidFill>
              </a:rPr>
              <a:t>. Географическое положение для жителей села было очень удобным.</a:t>
            </a:r>
            <a:endParaRPr lang="ru-RU" sz="1400" dirty="0">
              <a:solidFill>
                <a:prstClr val="black"/>
              </a:solidFill>
            </a:endParaRPr>
          </a:p>
          <a:p>
            <a:pPr marL="0" lvl="0" indent="0">
              <a:lnSpc>
                <a:spcPct val="100000"/>
              </a:lnSpc>
              <a:spcBef>
                <a:spcPts val="0"/>
              </a:spcBef>
              <a:buNone/>
            </a:pPr>
            <a:r>
              <a:rPr lang="ru-RU" sz="1400" i="1" dirty="0">
                <a:solidFill>
                  <a:prstClr val="black"/>
                </a:solidFill>
              </a:rPr>
              <a:t>Когда (точная дата) и откуда пришли первые жители неизвестно. Но есть предположение (по словам Коновалова Николая Егоровича), что после взятия Казани Иваном Грозным, обосновались татары- три брата: Малик- в </a:t>
            </a:r>
            <a:r>
              <a:rPr lang="ru-RU" sz="1400" i="1" dirty="0" err="1">
                <a:solidFill>
                  <a:prstClr val="black"/>
                </a:solidFill>
              </a:rPr>
              <a:t>Молькееве</a:t>
            </a:r>
            <a:r>
              <a:rPr lang="ru-RU" sz="1400" i="1" dirty="0">
                <a:solidFill>
                  <a:prstClr val="black"/>
                </a:solidFill>
              </a:rPr>
              <a:t>, </a:t>
            </a:r>
            <a:r>
              <a:rPr lang="ru-RU" sz="1400" i="1" dirty="0" err="1">
                <a:solidFill>
                  <a:prstClr val="black"/>
                </a:solidFill>
              </a:rPr>
              <a:t>Хужа</a:t>
            </a:r>
            <a:r>
              <a:rPr lang="ru-RU" sz="1400" i="1" dirty="0">
                <a:solidFill>
                  <a:prstClr val="black"/>
                </a:solidFill>
              </a:rPr>
              <a:t> Хасан- в </a:t>
            </a:r>
            <a:r>
              <a:rPr lang="ru-RU" sz="1400" i="1" dirty="0" err="1">
                <a:solidFill>
                  <a:prstClr val="black"/>
                </a:solidFill>
              </a:rPr>
              <a:t>Хозесаново</a:t>
            </a:r>
            <a:r>
              <a:rPr lang="ru-RU" sz="1400" i="1" dirty="0">
                <a:solidFill>
                  <a:prstClr val="black"/>
                </a:solidFill>
              </a:rPr>
              <a:t>, </a:t>
            </a:r>
            <a:r>
              <a:rPr lang="ru-RU" sz="1400" i="1" dirty="0" err="1">
                <a:solidFill>
                  <a:prstClr val="black"/>
                </a:solidFill>
              </a:rPr>
              <a:t>Курбангали</a:t>
            </a:r>
            <a:r>
              <a:rPr lang="ru-RU" sz="1400" i="1" dirty="0">
                <a:solidFill>
                  <a:prstClr val="black"/>
                </a:solidFill>
              </a:rPr>
              <a:t>- в деревне Старый </a:t>
            </a:r>
            <a:r>
              <a:rPr lang="ru-RU" sz="1400" i="1" dirty="0" err="1">
                <a:solidFill>
                  <a:prstClr val="black"/>
                </a:solidFill>
              </a:rPr>
              <a:t>Курбаш</a:t>
            </a:r>
            <a:r>
              <a:rPr lang="ru-RU" sz="1400" i="1" dirty="0">
                <a:solidFill>
                  <a:prstClr val="black"/>
                </a:solidFill>
              </a:rPr>
              <a:t>. Первый дом был построен в деревне Старый </a:t>
            </a:r>
            <a:r>
              <a:rPr lang="ru-RU" sz="1400" i="1" dirty="0" err="1">
                <a:solidFill>
                  <a:prstClr val="black"/>
                </a:solidFill>
              </a:rPr>
              <a:t>Курбаш</a:t>
            </a:r>
            <a:r>
              <a:rPr lang="ru-RU" sz="1400" i="1" dirty="0">
                <a:solidFill>
                  <a:prstClr val="black"/>
                </a:solidFill>
              </a:rPr>
              <a:t>.  Возле реки </a:t>
            </a:r>
            <a:r>
              <a:rPr lang="ru-RU" sz="1400" i="1" dirty="0" err="1">
                <a:solidFill>
                  <a:prstClr val="black"/>
                </a:solidFill>
              </a:rPr>
              <a:t>Урюм</a:t>
            </a:r>
            <a:r>
              <a:rPr lang="ru-RU" sz="1400" i="1" dirty="0">
                <a:solidFill>
                  <a:prstClr val="black"/>
                </a:solidFill>
              </a:rPr>
              <a:t>.</a:t>
            </a:r>
            <a:r>
              <a:rPr lang="ru-RU" sz="1400" dirty="0">
                <a:solidFill>
                  <a:prstClr val="black"/>
                </a:solidFill>
              </a:rPr>
              <a:t>  </a:t>
            </a:r>
            <a:r>
              <a:rPr lang="ru-RU" sz="1400" i="1" dirty="0">
                <a:solidFill>
                  <a:prstClr val="black"/>
                </a:solidFill>
              </a:rPr>
              <a:t> </a:t>
            </a:r>
          </a:p>
          <a:p>
            <a:pPr marL="0" lvl="0" indent="0">
              <a:lnSpc>
                <a:spcPct val="100000"/>
              </a:lnSpc>
              <a:spcBef>
                <a:spcPts val="0"/>
              </a:spcBef>
              <a:buNone/>
            </a:pPr>
            <a:r>
              <a:rPr lang="ru-RU" sz="1400" i="1" dirty="0">
                <a:solidFill>
                  <a:prstClr val="black"/>
                </a:solidFill>
              </a:rPr>
              <a:t> Село в </a:t>
            </a:r>
            <a:r>
              <a:rPr lang="ru-RU" sz="1400" i="1" dirty="0" err="1">
                <a:solidFill>
                  <a:prstClr val="black"/>
                </a:solidFill>
              </a:rPr>
              <a:t>Кайбицком</a:t>
            </a:r>
            <a:r>
              <a:rPr lang="ru-RU" sz="1400" i="1" dirty="0">
                <a:solidFill>
                  <a:prstClr val="black"/>
                </a:solidFill>
              </a:rPr>
              <a:t> районе, на р. </a:t>
            </a:r>
            <a:r>
              <a:rPr lang="ru-RU" sz="1400" i="1" dirty="0" err="1">
                <a:solidFill>
                  <a:prstClr val="black"/>
                </a:solidFill>
              </a:rPr>
              <a:t>Урюм</a:t>
            </a:r>
            <a:r>
              <a:rPr lang="ru-RU" sz="1400" i="1" dirty="0">
                <a:solidFill>
                  <a:prstClr val="black"/>
                </a:solidFill>
              </a:rPr>
              <a:t>, в 31 км к юго-западу от с. Большие Кайбицы. </a:t>
            </a:r>
            <a:br>
              <a:rPr lang="ru-RU" sz="1400" i="1" dirty="0">
                <a:solidFill>
                  <a:prstClr val="black"/>
                </a:solidFill>
              </a:rPr>
            </a:br>
            <a:r>
              <a:rPr lang="ru-RU" sz="1400" i="1" dirty="0">
                <a:solidFill>
                  <a:prstClr val="black"/>
                </a:solidFill>
              </a:rPr>
              <a:t>         Основано в 17 в. До 1860-х гг. жители относились к категории государственных крестьян. Занимались земледелием, разведением скота. В начале 20 в. в </a:t>
            </a:r>
            <a:r>
              <a:rPr lang="ru-RU" sz="1400" i="1" dirty="0" err="1">
                <a:solidFill>
                  <a:prstClr val="black"/>
                </a:solidFill>
              </a:rPr>
              <a:t>Молькеево</a:t>
            </a:r>
            <a:r>
              <a:rPr lang="ru-RU" sz="1400" i="1" dirty="0">
                <a:solidFill>
                  <a:prstClr val="black"/>
                </a:solidFill>
              </a:rPr>
              <a:t> функционировали Чудотворная церковь, школа Министерства народного просвещения, школа грамоты; 2 </a:t>
            </a:r>
            <a:r>
              <a:rPr lang="ru-RU" sz="1400" i="1" dirty="0" err="1">
                <a:solidFill>
                  <a:prstClr val="black"/>
                </a:solidFill>
              </a:rPr>
              <a:t>крупообдирки</a:t>
            </a:r>
            <a:r>
              <a:rPr lang="ru-RU" sz="1400" i="1" dirty="0">
                <a:solidFill>
                  <a:prstClr val="black"/>
                </a:solidFill>
              </a:rPr>
              <a:t>. В этот период земельный надел сельской общины составлял 1011,5 </a:t>
            </a:r>
            <a:r>
              <a:rPr lang="ru-RU" sz="1400" i="1" dirty="0" err="1">
                <a:solidFill>
                  <a:prstClr val="black"/>
                </a:solidFill>
              </a:rPr>
              <a:t>дес</a:t>
            </a:r>
            <a:r>
              <a:rPr lang="ru-RU" sz="1400" i="1" dirty="0">
                <a:solidFill>
                  <a:prstClr val="black"/>
                </a:solidFill>
              </a:rPr>
              <a:t>. </a:t>
            </a:r>
            <a:br>
              <a:rPr lang="ru-RU" sz="1400" i="1" dirty="0">
                <a:solidFill>
                  <a:prstClr val="black"/>
                </a:solidFill>
              </a:rPr>
            </a:br>
            <a:r>
              <a:rPr lang="ru-RU" sz="1400" i="1" dirty="0">
                <a:solidFill>
                  <a:prstClr val="black"/>
                </a:solidFill>
              </a:rPr>
              <a:t>     До 1920 г. село входило в Старо-</a:t>
            </a:r>
            <a:r>
              <a:rPr lang="ru-RU" sz="1400" i="1" dirty="0" err="1">
                <a:solidFill>
                  <a:prstClr val="black"/>
                </a:solidFill>
              </a:rPr>
              <a:t>Тябердинскую</a:t>
            </a:r>
            <a:r>
              <a:rPr lang="ru-RU" sz="1400" i="1" dirty="0">
                <a:solidFill>
                  <a:prstClr val="black"/>
                </a:solidFill>
              </a:rPr>
              <a:t> волость </a:t>
            </a:r>
            <a:r>
              <a:rPr lang="ru-RU" sz="1400" i="1" dirty="0" err="1">
                <a:solidFill>
                  <a:prstClr val="black"/>
                </a:solidFill>
              </a:rPr>
              <a:t>Цивильского</a:t>
            </a:r>
            <a:r>
              <a:rPr lang="ru-RU" sz="1400" i="1" dirty="0">
                <a:solidFill>
                  <a:prstClr val="black"/>
                </a:solidFill>
              </a:rPr>
              <a:t> уезда Казанской губернии. С 1920 г. в Чувашской автономной области. С 1921 г. в составе </a:t>
            </a:r>
            <a:r>
              <a:rPr lang="ru-RU" sz="1400" i="1" dirty="0" err="1">
                <a:solidFill>
                  <a:prstClr val="black"/>
                </a:solidFill>
              </a:rPr>
              <a:t>Буинского</a:t>
            </a:r>
            <a:r>
              <a:rPr lang="ru-RU" sz="1400" i="1" dirty="0">
                <a:solidFill>
                  <a:prstClr val="black"/>
                </a:solidFill>
              </a:rPr>
              <a:t>, с 1922 г. - </a:t>
            </a:r>
            <a:r>
              <a:rPr lang="ru-RU" sz="1400" i="1" dirty="0" err="1">
                <a:solidFill>
                  <a:prstClr val="black"/>
                </a:solidFill>
              </a:rPr>
              <a:t>Свияжского</a:t>
            </a:r>
            <a:r>
              <a:rPr lang="ru-RU" sz="1400" i="1" dirty="0">
                <a:solidFill>
                  <a:prstClr val="black"/>
                </a:solidFill>
              </a:rPr>
              <a:t> кантонов ТАССР. С 14.02.1927 г. в </a:t>
            </a:r>
            <a:r>
              <a:rPr lang="ru-RU" sz="1400" i="1" dirty="0" err="1">
                <a:solidFill>
                  <a:prstClr val="black"/>
                </a:solidFill>
              </a:rPr>
              <a:t>Ульянковском</a:t>
            </a:r>
            <a:r>
              <a:rPr lang="ru-RU" sz="1400" i="1" dirty="0">
                <a:solidFill>
                  <a:prstClr val="black"/>
                </a:solidFill>
              </a:rPr>
              <a:t>, с 01.08.1927 г. в </a:t>
            </a:r>
            <a:r>
              <a:rPr lang="ru-RU" sz="1400" i="1" dirty="0" err="1">
                <a:solidFill>
                  <a:prstClr val="black"/>
                </a:solidFill>
              </a:rPr>
              <a:t>Кайбицком</a:t>
            </a:r>
            <a:r>
              <a:rPr lang="ru-RU" sz="1400" i="1" dirty="0">
                <a:solidFill>
                  <a:prstClr val="black"/>
                </a:solidFill>
              </a:rPr>
              <a:t>, с 19.02.1944 г. в </a:t>
            </a:r>
            <a:r>
              <a:rPr lang="ru-RU" sz="1400" i="1" dirty="0" err="1">
                <a:solidFill>
                  <a:prstClr val="black"/>
                </a:solidFill>
              </a:rPr>
              <a:t>Подберезинском</a:t>
            </a:r>
            <a:r>
              <a:rPr lang="ru-RU" sz="1400" i="1" dirty="0">
                <a:solidFill>
                  <a:prstClr val="black"/>
                </a:solidFill>
              </a:rPr>
              <a:t>, с 17.05.1956 г. в </a:t>
            </a:r>
            <a:r>
              <a:rPr lang="ru-RU" sz="1400" i="1" dirty="0" err="1">
                <a:solidFill>
                  <a:prstClr val="black"/>
                </a:solidFill>
              </a:rPr>
              <a:t>Кайбицком</a:t>
            </a:r>
            <a:r>
              <a:rPr lang="ru-RU" sz="1400" i="1" dirty="0">
                <a:solidFill>
                  <a:prstClr val="black"/>
                </a:solidFill>
              </a:rPr>
              <a:t>, с 01.02.1963 г. в Буинском, с 04.03.1964 г. в </a:t>
            </a:r>
            <a:r>
              <a:rPr lang="ru-RU" sz="1400" i="1" dirty="0" err="1">
                <a:solidFill>
                  <a:prstClr val="black"/>
                </a:solidFill>
              </a:rPr>
              <a:t>Апастовском</a:t>
            </a:r>
            <a:r>
              <a:rPr lang="ru-RU" sz="1400" i="1" dirty="0">
                <a:solidFill>
                  <a:prstClr val="black"/>
                </a:solidFill>
              </a:rPr>
              <a:t>, с 19.04.1991 г. в </a:t>
            </a:r>
            <a:r>
              <a:rPr lang="ru-RU" sz="1400" i="1" dirty="0" err="1">
                <a:solidFill>
                  <a:prstClr val="black"/>
                </a:solidFill>
              </a:rPr>
              <a:t>Кайбицком</a:t>
            </a:r>
            <a:r>
              <a:rPr lang="ru-RU" sz="1400" i="1" dirty="0">
                <a:solidFill>
                  <a:prstClr val="black"/>
                </a:solidFill>
              </a:rPr>
              <a:t> районах. </a:t>
            </a:r>
            <a:br>
              <a:rPr lang="ru-RU" sz="1400" i="1" dirty="0">
                <a:solidFill>
                  <a:prstClr val="black"/>
                </a:solidFill>
              </a:rPr>
            </a:br>
            <a:r>
              <a:rPr lang="ru-RU" sz="1400" i="1" dirty="0">
                <a:solidFill>
                  <a:prstClr val="black"/>
                </a:solidFill>
              </a:rPr>
              <a:t>     Число жителей: в 1859 г. - 353, в 1897 г. - 656, в 1908 г. - 789, в 1920 г. - 889, в 1926 г. - 870, в 1938 г. - 1015, в 1949 г. - 641, в 1958 г. - 599, в 1970 г. - 873, в 1979 г. - 817, в 1989 г. - 648 чел. </a:t>
            </a:r>
            <a:br>
              <a:rPr lang="ru-RU" sz="1400" i="1" dirty="0">
                <a:solidFill>
                  <a:prstClr val="black"/>
                </a:solidFill>
              </a:rPr>
            </a:br>
            <a:r>
              <a:rPr lang="ru-RU" sz="1400" i="1" dirty="0">
                <a:solidFill>
                  <a:prstClr val="black"/>
                </a:solidFill>
              </a:rPr>
              <a:t>     Село - административный центр </a:t>
            </a:r>
            <a:r>
              <a:rPr lang="ru-RU" sz="1400" i="1" dirty="0" err="1">
                <a:solidFill>
                  <a:prstClr val="black"/>
                </a:solidFill>
              </a:rPr>
              <a:t>Молькеевского</a:t>
            </a:r>
            <a:r>
              <a:rPr lang="ru-RU" sz="1400" i="1" dirty="0">
                <a:solidFill>
                  <a:prstClr val="black"/>
                </a:solidFill>
              </a:rPr>
              <a:t> сельского поселения. В состав поселения входят: село </a:t>
            </a:r>
            <a:r>
              <a:rPr lang="ru-RU" sz="1400" i="1" dirty="0" err="1">
                <a:solidFill>
                  <a:prstClr val="black"/>
                </a:solidFill>
              </a:rPr>
              <a:t>Молькеево</a:t>
            </a:r>
            <a:r>
              <a:rPr lang="ru-RU" sz="1400" i="1" dirty="0">
                <a:solidFill>
                  <a:prstClr val="black"/>
                </a:solidFill>
              </a:rPr>
              <a:t>, деревня Полевая </a:t>
            </a:r>
            <a:r>
              <a:rPr lang="ru-RU" sz="1400" i="1" dirty="0" err="1">
                <a:solidFill>
                  <a:prstClr val="black"/>
                </a:solidFill>
              </a:rPr>
              <a:t>Буа</a:t>
            </a:r>
            <a:r>
              <a:rPr lang="ru-RU" sz="1400" i="1" dirty="0">
                <a:solidFill>
                  <a:prstClr val="black"/>
                </a:solidFill>
              </a:rPr>
              <a:t>, деревня </a:t>
            </a:r>
            <a:r>
              <a:rPr lang="ru-RU" sz="1400" i="1" dirty="0" err="1">
                <a:solidFill>
                  <a:prstClr val="black"/>
                </a:solidFill>
              </a:rPr>
              <a:t>Баймурзино</a:t>
            </a:r>
            <a:r>
              <a:rPr lang="ru-RU" sz="1400" i="1" dirty="0">
                <a:solidFill>
                  <a:prstClr val="black"/>
                </a:solidFill>
              </a:rPr>
              <a:t>, село Старая </a:t>
            </a:r>
            <a:r>
              <a:rPr lang="ru-RU" sz="1400" i="1" dirty="0" err="1">
                <a:solidFill>
                  <a:prstClr val="black"/>
                </a:solidFill>
              </a:rPr>
              <a:t>Буа</a:t>
            </a:r>
            <a:r>
              <a:rPr lang="ru-RU" sz="1400" i="1" dirty="0">
                <a:solidFill>
                  <a:prstClr val="black"/>
                </a:solidFill>
              </a:rPr>
              <a:t>. </a:t>
            </a:r>
            <a:br>
              <a:rPr lang="ru-RU" sz="1400" i="1" dirty="0">
                <a:solidFill>
                  <a:prstClr val="black"/>
                </a:solidFill>
              </a:rPr>
            </a:br>
            <a:endParaRPr lang="ru-RU" sz="1400" dirty="0"/>
          </a:p>
        </p:txBody>
      </p:sp>
    </p:spTree>
    <p:extLst>
      <p:ext uri="{BB962C8B-B14F-4D97-AF65-F5344CB8AC3E}">
        <p14:creationId xmlns:p14="http://schemas.microsoft.com/office/powerpoint/2010/main" val="1885498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46421" y="398076"/>
            <a:ext cx="9665043" cy="557513"/>
          </a:xfrm>
        </p:spPr>
        <p:txBody>
          <a:bodyPr>
            <a:normAutofit/>
          </a:bodyPr>
          <a:lstStyle/>
          <a:p>
            <a:pPr algn="ctr"/>
            <a:r>
              <a:rPr lang="ru-RU" sz="3200" b="1" i="1" dirty="0" smtClean="0">
                <a:latin typeface="Times New Roman" panose="02020603050405020304" pitchFamily="18" charset="0"/>
                <a:cs typeface="Times New Roman" panose="02020603050405020304" pitchFamily="18" charset="0"/>
              </a:rPr>
              <a:t>История сельского поселения</a:t>
            </a:r>
            <a:endParaRPr lang="ru-RU" sz="3200" b="1" i="1" dirty="0">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a:xfrm>
            <a:off x="774357" y="1136822"/>
            <a:ext cx="10579443" cy="5040141"/>
          </a:xfrm>
        </p:spPr>
        <p:txBody>
          <a:bodyPr>
            <a:normAutofit fontScale="25000" lnSpcReduction="20000"/>
          </a:bodyPr>
          <a:lstStyle/>
          <a:p>
            <a:pPr marL="0" indent="0">
              <a:buNone/>
            </a:pPr>
            <a:endParaRPr lang="ru-RU" b="1" dirty="0" smtClean="0"/>
          </a:p>
          <a:p>
            <a:r>
              <a:rPr lang="ru-RU" sz="4300" dirty="0"/>
              <a:t>Молькеевский сельский Совет и Старо-</a:t>
            </a:r>
            <a:r>
              <a:rPr lang="ru-RU" sz="4300" dirty="0" err="1"/>
              <a:t>Курбашский</a:t>
            </a:r>
            <a:r>
              <a:rPr lang="ru-RU" sz="4300" dirty="0"/>
              <a:t> сельский Совет были организованы  в 1918 году  в Старо-</a:t>
            </a:r>
            <a:r>
              <a:rPr lang="ru-RU" sz="4300" dirty="0" err="1"/>
              <a:t>Тябердинской</a:t>
            </a:r>
            <a:r>
              <a:rPr lang="ru-RU" sz="4300" dirty="0"/>
              <a:t>  волости  </a:t>
            </a:r>
            <a:r>
              <a:rPr lang="ru-RU" sz="4300" dirty="0" err="1"/>
              <a:t>Цивильского</a:t>
            </a:r>
            <a:r>
              <a:rPr lang="ru-RU" sz="4300" dirty="0"/>
              <a:t> уезда Казанской  губернии.</a:t>
            </a:r>
          </a:p>
          <a:p>
            <a:r>
              <a:rPr lang="ru-RU" sz="4300" dirty="0"/>
              <a:t>    В 1920 году Молькеевский и Старо-</a:t>
            </a:r>
            <a:r>
              <a:rPr lang="ru-RU" sz="4300" dirty="0" err="1"/>
              <a:t>Курбашский</a:t>
            </a:r>
            <a:r>
              <a:rPr lang="ru-RU" sz="4300" dirty="0"/>
              <a:t> сельские Советы вошли  в состав </a:t>
            </a:r>
            <a:r>
              <a:rPr lang="ru-RU" sz="4300" dirty="0" err="1"/>
              <a:t>Молькеевской</a:t>
            </a:r>
            <a:r>
              <a:rPr lang="ru-RU" sz="4300" dirty="0"/>
              <a:t> волости  </a:t>
            </a:r>
            <a:r>
              <a:rPr lang="ru-RU" sz="4300" dirty="0" err="1"/>
              <a:t>Свияжского</a:t>
            </a:r>
            <a:r>
              <a:rPr lang="ru-RU" sz="4300" dirty="0"/>
              <a:t> кантона ТАССР.</a:t>
            </a:r>
          </a:p>
          <a:p>
            <a:r>
              <a:rPr lang="ru-RU" sz="4300" dirty="0"/>
              <a:t>     В 1929 году Молькеевский и Старо-</a:t>
            </a:r>
            <a:r>
              <a:rPr lang="ru-RU" sz="4300" dirty="0" err="1"/>
              <a:t>Курбашский</a:t>
            </a:r>
            <a:r>
              <a:rPr lang="ru-RU" sz="4300" dirty="0"/>
              <a:t> сельские Советы  объединились  в один сельский совет – Молькеевский, который  вошел   в состав Кайбицкого района ТАССР, у которого в составе были населенные пункты: </a:t>
            </a:r>
            <a:r>
              <a:rPr lang="ru-RU" sz="4300" dirty="0" err="1"/>
              <a:t>д.Молькеево</a:t>
            </a:r>
            <a:r>
              <a:rPr lang="ru-RU" sz="4300" dirty="0"/>
              <a:t>, </a:t>
            </a:r>
            <a:r>
              <a:rPr lang="ru-RU" sz="4300" dirty="0" err="1"/>
              <a:t>д.Старый</a:t>
            </a:r>
            <a:r>
              <a:rPr lang="ru-RU" sz="4300" dirty="0"/>
              <a:t> </a:t>
            </a:r>
            <a:r>
              <a:rPr lang="ru-RU" sz="4300" dirty="0" err="1"/>
              <a:t>Курбаш</a:t>
            </a:r>
            <a:r>
              <a:rPr lang="ru-RU" sz="4300" dirty="0"/>
              <a:t> и </a:t>
            </a:r>
            <a:r>
              <a:rPr lang="ru-RU" sz="4300" dirty="0" err="1"/>
              <a:t>п.Александровка</a:t>
            </a:r>
            <a:r>
              <a:rPr lang="ru-RU" sz="4300" dirty="0"/>
              <a:t>.</a:t>
            </a:r>
          </a:p>
          <a:p>
            <a:r>
              <a:rPr lang="ru-RU" sz="4300" dirty="0"/>
              <a:t>   В 1959 году к  </a:t>
            </a:r>
            <a:r>
              <a:rPr lang="ru-RU" sz="4300" dirty="0" err="1"/>
              <a:t>Молькеевскому</a:t>
            </a:r>
            <a:r>
              <a:rPr lang="ru-RU" sz="4300" dirty="0"/>
              <a:t> сельскому Совету был  присоединен  Старо-</a:t>
            </a:r>
            <a:r>
              <a:rPr lang="ru-RU" sz="4300" dirty="0" err="1"/>
              <a:t>Буинский</a:t>
            </a:r>
            <a:r>
              <a:rPr lang="ru-RU" sz="4300" dirty="0"/>
              <a:t> сельский Совет с населенными пунктами:  </a:t>
            </a:r>
            <a:r>
              <a:rPr lang="ru-RU" sz="4300" dirty="0" err="1"/>
              <a:t>д.Старая</a:t>
            </a:r>
            <a:r>
              <a:rPr lang="ru-RU" sz="4300" dirty="0"/>
              <a:t> </a:t>
            </a:r>
            <a:r>
              <a:rPr lang="ru-RU" sz="4300" dirty="0" err="1"/>
              <a:t>Буа</a:t>
            </a:r>
            <a:r>
              <a:rPr lang="ru-RU" sz="4300" dirty="0"/>
              <a:t>, </a:t>
            </a:r>
            <a:r>
              <a:rPr lang="ru-RU" sz="4300" dirty="0" err="1"/>
              <a:t>д.Полевая</a:t>
            </a:r>
            <a:r>
              <a:rPr lang="ru-RU" sz="4300" dirty="0"/>
              <a:t> </a:t>
            </a:r>
            <a:r>
              <a:rPr lang="ru-RU" sz="4300" dirty="0" err="1"/>
              <a:t>Буа</a:t>
            </a:r>
            <a:r>
              <a:rPr lang="ru-RU" sz="4300" dirty="0"/>
              <a:t>, </a:t>
            </a:r>
            <a:r>
              <a:rPr lang="ru-RU" sz="4300" dirty="0" err="1"/>
              <a:t>д.Баймурзино</a:t>
            </a:r>
            <a:r>
              <a:rPr lang="ru-RU" sz="4300" dirty="0"/>
              <a:t>.</a:t>
            </a:r>
          </a:p>
          <a:p>
            <a:r>
              <a:rPr lang="ru-RU" sz="4300" dirty="0"/>
              <a:t>    В 1959 году на территории </a:t>
            </a:r>
            <a:r>
              <a:rPr lang="ru-RU" sz="4300" dirty="0" err="1"/>
              <a:t>Молькеевского</a:t>
            </a:r>
            <a:r>
              <a:rPr lang="ru-RU" sz="4300" dirty="0"/>
              <a:t> сельского Совета  был расположен колхоз «Знамя».</a:t>
            </a:r>
          </a:p>
          <a:p>
            <a:r>
              <a:rPr lang="ru-RU" sz="4300" dirty="0"/>
              <a:t>    В 1960 году к </a:t>
            </a:r>
            <a:r>
              <a:rPr lang="ru-RU" sz="4300" dirty="0" err="1"/>
              <a:t>Молькеевскому</a:t>
            </a:r>
            <a:r>
              <a:rPr lang="ru-RU" sz="4300" dirty="0"/>
              <a:t> сельскому Совету также присоединился  Старо-</a:t>
            </a:r>
            <a:r>
              <a:rPr lang="ru-RU" sz="4300" dirty="0" err="1"/>
              <a:t>Тябердинский</a:t>
            </a:r>
            <a:r>
              <a:rPr lang="ru-RU" sz="4300" dirty="0"/>
              <a:t>  сельский Совет с населенными пунктами: </a:t>
            </a:r>
            <a:r>
              <a:rPr lang="ru-RU" sz="4300" dirty="0" err="1"/>
              <a:t>с.Старое</a:t>
            </a:r>
            <a:r>
              <a:rPr lang="ru-RU" sz="4300" dirty="0"/>
              <a:t> </a:t>
            </a:r>
            <a:r>
              <a:rPr lang="ru-RU" sz="4300" dirty="0" err="1"/>
              <a:t>Тябердино</a:t>
            </a:r>
            <a:r>
              <a:rPr lang="ru-RU" sz="4300" dirty="0"/>
              <a:t>, </a:t>
            </a:r>
            <a:r>
              <a:rPr lang="ru-RU" sz="4300" dirty="0" err="1"/>
              <a:t>д.Янсуринское</a:t>
            </a:r>
            <a:r>
              <a:rPr lang="ru-RU" sz="4300" dirty="0"/>
              <a:t>, </a:t>
            </a:r>
            <a:r>
              <a:rPr lang="ru-RU" sz="4300" dirty="0" err="1"/>
              <a:t>п.Камылово</a:t>
            </a:r>
            <a:r>
              <a:rPr lang="ru-RU" sz="4300" dirty="0"/>
              <a:t>, центром сельского Совета была  </a:t>
            </a:r>
            <a:r>
              <a:rPr lang="ru-RU" sz="4300" dirty="0" err="1"/>
              <a:t>д.Молькеево</a:t>
            </a:r>
            <a:r>
              <a:rPr lang="ru-RU" sz="4300" dirty="0"/>
              <a:t>.</a:t>
            </a:r>
          </a:p>
          <a:p>
            <a:r>
              <a:rPr lang="ru-RU" sz="4300" dirty="0"/>
              <a:t>    В 1960 году колхоз «Знамя» присоединен колхоз «им. Разина», который переименован  колхоз «Восход»  </a:t>
            </a:r>
            <a:r>
              <a:rPr lang="ru-RU" sz="4300" dirty="0" err="1"/>
              <a:t>Молькеевского</a:t>
            </a:r>
            <a:r>
              <a:rPr lang="ru-RU" sz="4300" dirty="0"/>
              <a:t> сельского Совета Кайбицкого района ТАССР.</a:t>
            </a:r>
          </a:p>
          <a:p>
            <a:r>
              <a:rPr lang="ru-RU" sz="4300" dirty="0"/>
              <a:t>   В январе 1963 года Кайбицкий район упразднен и передан в </a:t>
            </a:r>
            <a:r>
              <a:rPr lang="ru-RU" sz="4300" dirty="0" err="1"/>
              <a:t>Буинское</a:t>
            </a:r>
            <a:r>
              <a:rPr lang="ru-RU" sz="4300" dirty="0"/>
              <a:t> производственное – территориальное управление, Молькеевский сельский Совет вошел в состав управления.</a:t>
            </a:r>
          </a:p>
          <a:p>
            <a:r>
              <a:rPr lang="ru-RU" sz="4300" dirty="0"/>
              <a:t>    В1964 году после раскрепления, </a:t>
            </a:r>
            <a:r>
              <a:rPr lang="ru-RU" sz="4300" dirty="0" err="1"/>
              <a:t>Буинское</a:t>
            </a:r>
            <a:r>
              <a:rPr lang="ru-RU" sz="4300" dirty="0"/>
              <a:t> производственное-территориальное управление был создан  </a:t>
            </a:r>
            <a:r>
              <a:rPr lang="ru-RU" sz="4300" dirty="0" err="1"/>
              <a:t>Апастовский</a:t>
            </a:r>
            <a:r>
              <a:rPr lang="ru-RU" sz="4300" dirty="0"/>
              <a:t> район, куда и вошел Молькеевский сельский Совет депутатов трудящихся.</a:t>
            </a:r>
          </a:p>
          <a:p>
            <a:r>
              <a:rPr lang="ru-RU" sz="4300" dirty="0"/>
              <a:t>    В 1977 году после принятия новой конституции, СССР Молькеевский сельский Совет депутатов  трудящихся стал именоваться  Молькеевский сельский Совет народных депутатов.</a:t>
            </a:r>
          </a:p>
          <a:p>
            <a:r>
              <a:rPr lang="ru-RU" sz="4300" dirty="0"/>
              <a:t>     В 1987 году был разукрупнен  Молькеевский сельский Совет  и организован Старо-</a:t>
            </a:r>
            <a:r>
              <a:rPr lang="ru-RU" sz="4300" dirty="0" err="1"/>
              <a:t>Тябердинский</a:t>
            </a:r>
            <a:r>
              <a:rPr lang="ru-RU" sz="4300" dirty="0"/>
              <a:t> сельский Совет народных депутатов, куда вошли населенные пункты: </a:t>
            </a:r>
            <a:r>
              <a:rPr lang="ru-RU" sz="4300" dirty="0" err="1"/>
              <a:t>с.Старое</a:t>
            </a:r>
            <a:r>
              <a:rPr lang="ru-RU" sz="4300" dirty="0"/>
              <a:t> </a:t>
            </a:r>
            <a:r>
              <a:rPr lang="ru-RU" sz="4300" dirty="0" err="1"/>
              <a:t>Тябердино</a:t>
            </a:r>
            <a:r>
              <a:rPr lang="ru-RU" sz="4300" dirty="0"/>
              <a:t>, </a:t>
            </a:r>
            <a:r>
              <a:rPr lang="ru-RU" sz="4300" dirty="0" err="1"/>
              <a:t>д.Янсуринское</a:t>
            </a:r>
            <a:r>
              <a:rPr lang="ru-RU" sz="4300" dirty="0"/>
              <a:t>, </a:t>
            </a:r>
            <a:r>
              <a:rPr lang="ru-RU" sz="4300" dirty="0" err="1"/>
              <a:t>п.Камылово</a:t>
            </a:r>
            <a:r>
              <a:rPr lang="ru-RU" sz="4300" dirty="0"/>
              <a:t> и сельский Совет вошел в состав Кайбицкого района ТАССР.</a:t>
            </a:r>
          </a:p>
          <a:p>
            <a:r>
              <a:rPr lang="ru-RU" sz="4300" dirty="0"/>
              <a:t>     Решением Президиума Кайбицкого районного Совета Народных депутатов №31 от 04.07.1995  года Молькеевский Сельский Совет народных депутатов стал именоваться Молькеевский Совет местного самоуправления. В его состав вошли деревни: </a:t>
            </a:r>
            <a:r>
              <a:rPr lang="ru-RU" sz="4300" dirty="0" err="1"/>
              <a:t>с.Молькеево</a:t>
            </a:r>
            <a:r>
              <a:rPr lang="ru-RU" sz="4300" dirty="0"/>
              <a:t>, д. Полевая </a:t>
            </a:r>
            <a:r>
              <a:rPr lang="ru-RU" sz="4300" dirty="0" err="1"/>
              <a:t>Буа</a:t>
            </a:r>
            <a:r>
              <a:rPr lang="ru-RU" sz="4300" dirty="0"/>
              <a:t>, </a:t>
            </a:r>
            <a:r>
              <a:rPr lang="ru-RU" sz="4300" dirty="0" err="1"/>
              <a:t>д.Баймурзино</a:t>
            </a:r>
            <a:r>
              <a:rPr lang="ru-RU" sz="4300" dirty="0"/>
              <a:t>, </a:t>
            </a:r>
            <a:r>
              <a:rPr lang="ru-RU" sz="4300" dirty="0" err="1"/>
              <a:t>д.Старая</a:t>
            </a:r>
            <a:r>
              <a:rPr lang="ru-RU" sz="4300" dirty="0"/>
              <a:t> </a:t>
            </a:r>
            <a:r>
              <a:rPr lang="ru-RU" sz="4300" dirty="0" err="1"/>
              <a:t>Буа</a:t>
            </a:r>
            <a:r>
              <a:rPr lang="ru-RU" sz="4300" dirty="0"/>
              <a:t>. </a:t>
            </a:r>
          </a:p>
          <a:p>
            <a:r>
              <a:rPr lang="ru-RU" sz="4300" dirty="0" smtClean="0"/>
              <a:t>В </a:t>
            </a:r>
            <a:r>
              <a:rPr lang="ru-RU" sz="4300" dirty="0"/>
              <a:t>2006 году Молькеевский  Совет местного самоуправления был переименован в  </a:t>
            </a:r>
            <a:r>
              <a:rPr lang="ru-RU" sz="4300" dirty="0" err="1"/>
              <a:t>Молькеевское</a:t>
            </a:r>
            <a:r>
              <a:rPr lang="ru-RU" sz="4300" dirty="0"/>
              <a:t>  сельское поселение Кайбицкого муниципального района Республики Татарстан: село Молькеево( административный центр), </a:t>
            </a:r>
            <a:r>
              <a:rPr lang="ru-RU" sz="4300" dirty="0" err="1"/>
              <a:t>д.Полевая</a:t>
            </a:r>
            <a:r>
              <a:rPr lang="ru-RU" sz="4300" dirty="0"/>
              <a:t> </a:t>
            </a:r>
            <a:r>
              <a:rPr lang="ru-RU" sz="4300" dirty="0" err="1"/>
              <a:t>Буа</a:t>
            </a:r>
            <a:r>
              <a:rPr lang="ru-RU" sz="4300" dirty="0"/>
              <a:t>, </a:t>
            </a:r>
            <a:r>
              <a:rPr lang="ru-RU" sz="4300" dirty="0" err="1"/>
              <a:t>д.Баймурзино</a:t>
            </a:r>
            <a:r>
              <a:rPr lang="ru-RU" sz="4300" dirty="0"/>
              <a:t>, </a:t>
            </a:r>
            <a:r>
              <a:rPr lang="ru-RU" sz="4300" dirty="0" err="1"/>
              <a:t>с.Старая</a:t>
            </a:r>
            <a:r>
              <a:rPr lang="ru-RU" sz="4300" dirty="0"/>
              <a:t> </a:t>
            </a:r>
            <a:r>
              <a:rPr lang="ru-RU" sz="4300" dirty="0" err="1"/>
              <a:t>Буа</a:t>
            </a:r>
            <a:r>
              <a:rPr lang="ru-RU" sz="4300" dirty="0"/>
              <a:t>. Зарегистрировано 330 хозяйств, всего проживает 930 человек, основное население  крещеные татары. </a:t>
            </a:r>
          </a:p>
        </p:txBody>
      </p:sp>
    </p:spTree>
    <p:extLst>
      <p:ext uri="{BB962C8B-B14F-4D97-AF65-F5344CB8AC3E}">
        <p14:creationId xmlns:p14="http://schemas.microsoft.com/office/powerpoint/2010/main" val="2766691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911179" y="365125"/>
            <a:ext cx="8361406" cy="532799"/>
          </a:xfrm>
        </p:spPr>
        <p:txBody>
          <a:bodyPr>
            <a:normAutofit/>
          </a:bodyPr>
          <a:lstStyle/>
          <a:p>
            <a:pPr algn="ctr"/>
            <a:r>
              <a:rPr lang="ru-RU" sz="3200" b="1" i="1" dirty="0" smtClean="0">
                <a:latin typeface="Times New Roman" panose="02020603050405020304" pitchFamily="18" charset="0"/>
                <a:cs typeface="Times New Roman" panose="02020603050405020304" pitchFamily="18" charset="0"/>
              </a:rPr>
              <a:t>Известные люди села </a:t>
            </a:r>
            <a:r>
              <a:rPr lang="ru-RU" sz="3200" b="1" i="1" dirty="0" err="1" smtClean="0">
                <a:latin typeface="Times New Roman" panose="02020603050405020304" pitchFamily="18" charset="0"/>
                <a:cs typeface="Times New Roman" panose="02020603050405020304" pitchFamily="18" charset="0"/>
              </a:rPr>
              <a:t>Молькеево</a:t>
            </a:r>
            <a:endParaRPr lang="ru-RU" sz="3200" b="1" i="1" dirty="0">
              <a:latin typeface="Times New Roman" panose="02020603050405020304" pitchFamily="18" charset="0"/>
              <a:cs typeface="Times New Roman" panose="02020603050405020304" pitchFamily="18" charset="0"/>
            </a:endParaRPr>
          </a:p>
        </p:txBody>
      </p:sp>
      <p:pic>
        <p:nvPicPr>
          <p:cNvPr id="9" name="Объект 8"/>
          <p:cNvPicPr>
            <a:picLocks noGrp="1" noChangeAspect="1"/>
          </p:cNvPicPr>
          <p:nvPr>
            <p:ph sz="half" idx="1"/>
          </p:nvPr>
        </p:nvPicPr>
        <p:blipFill>
          <a:blip r:embed="rId3"/>
          <a:stretch>
            <a:fillRect/>
          </a:stretch>
        </p:blipFill>
        <p:spPr>
          <a:xfrm>
            <a:off x="1577889" y="2659490"/>
            <a:ext cx="2672835" cy="36822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Объект 7"/>
          <p:cNvSpPr>
            <a:spLocks noGrp="1"/>
          </p:cNvSpPr>
          <p:nvPr>
            <p:ph sz="half" idx="2"/>
          </p:nvPr>
        </p:nvSpPr>
        <p:spPr/>
        <p:txBody>
          <a:bodyPr>
            <a:normAutofit fontScale="55000" lnSpcReduction="20000"/>
          </a:bodyPr>
          <a:lstStyle/>
          <a:p>
            <a:endParaRPr lang="ru-RU" dirty="0" smtClean="0"/>
          </a:p>
          <a:p>
            <a:endParaRPr lang="ru-RU" dirty="0"/>
          </a:p>
          <a:p>
            <a:r>
              <a:rPr lang="ru-RU" dirty="0" smtClean="0"/>
              <a:t>Волков Александр Иванович начальник Управления документационного обеспечения и контроля Президента Республики Татарстан; родился 4 мая 1960 г. в селе </a:t>
            </a:r>
            <a:r>
              <a:rPr lang="ru-RU" dirty="0" err="1" smtClean="0"/>
              <a:t>Молькеево</a:t>
            </a:r>
            <a:r>
              <a:rPr lang="ru-RU" dirty="0" smtClean="0"/>
              <a:t> </a:t>
            </a:r>
            <a:r>
              <a:rPr lang="ru-RU" dirty="0" err="1" smtClean="0"/>
              <a:t>Апастовского</a:t>
            </a:r>
            <a:r>
              <a:rPr lang="ru-RU" dirty="0" smtClean="0"/>
              <a:t> района Татарской АССР; образование - высшее, в 1983 г. окончил Казанский авиационный институт по специальности "радиоинженер"; после прохождения службы в рядах Советской Армии, в период с 1985 по 1988 гг. работал на инженерных должностях на КАПО им. </a:t>
            </a:r>
            <a:r>
              <a:rPr lang="ru-RU" dirty="0" err="1" smtClean="0"/>
              <a:t>С.Горбунова</a:t>
            </a:r>
            <a:r>
              <a:rPr lang="ru-RU" dirty="0" smtClean="0"/>
              <a:t>; с 1988 по 1991 год - инструктор парткома КАПО им. </a:t>
            </a:r>
            <a:r>
              <a:rPr lang="ru-RU" dirty="0" err="1" smtClean="0"/>
              <a:t>С.Горбунова</a:t>
            </a:r>
            <a:r>
              <a:rPr lang="ru-RU" dirty="0" smtClean="0"/>
              <a:t>; с 1991 по 1992 год - помощник председателя исполкома Казанского городского Совета народных депутатов; с 1992 по 1999 год - помощник, главный помощник, заместитель главы администрации г. Казани; с 1999 по 2000 год - заведующий отделом писем и приема граждан Аппарата Президента Республики Татарстан; с 2000 по 2006 год - заведующий общим отделом Управления Делами Президента Республики Татарстан; с апреля 2006 г. - начальник Управления документационного обеспечения и контроля Президента Республики Татарстан. </a:t>
            </a:r>
          </a:p>
          <a:p>
            <a:endParaRPr lang="ru-RU" dirty="0"/>
          </a:p>
        </p:txBody>
      </p:sp>
      <p:sp>
        <p:nvSpPr>
          <p:cNvPr id="10" name="TextBox 9"/>
          <p:cNvSpPr txBox="1"/>
          <p:nvPr/>
        </p:nvSpPr>
        <p:spPr>
          <a:xfrm>
            <a:off x="856735" y="1532238"/>
            <a:ext cx="4473146" cy="954107"/>
          </a:xfrm>
          <a:prstGeom prst="rect">
            <a:avLst/>
          </a:prstGeom>
          <a:noFill/>
        </p:spPr>
        <p:txBody>
          <a:bodyPr wrap="square" rtlCol="0">
            <a:spAutoFit/>
          </a:bodyPr>
          <a:lstStyle/>
          <a:p>
            <a:pPr algn="ctr"/>
            <a:r>
              <a:rPr lang="ru-RU" sz="2800" b="1" i="1" dirty="0" smtClean="0">
                <a:latin typeface="Times New Roman" panose="02020603050405020304" pitchFamily="18" charset="0"/>
                <a:cs typeface="Times New Roman" panose="02020603050405020304" pitchFamily="18" charset="0"/>
              </a:rPr>
              <a:t>Волков Александр Иванович   </a:t>
            </a:r>
            <a:endParaRPr lang="ru-RU" sz="28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6092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812324" y="365126"/>
            <a:ext cx="9541476" cy="615178"/>
          </a:xfrm>
        </p:spPr>
        <p:txBody>
          <a:bodyPr>
            <a:normAutofit fontScale="90000"/>
          </a:bodyPr>
          <a:lstStyle/>
          <a:p>
            <a:r>
              <a:rPr lang="ru-RU" dirty="0" smtClean="0"/>
              <a:t>     </a:t>
            </a:r>
            <a:r>
              <a:rPr lang="ru-RU" sz="3200" b="1" i="1" dirty="0" smtClean="0">
                <a:latin typeface="Times New Roman" panose="02020603050405020304" pitchFamily="18" charset="0"/>
                <a:cs typeface="Times New Roman" panose="02020603050405020304" pitchFamily="18" charset="0"/>
              </a:rPr>
              <a:t>Известные люди села </a:t>
            </a:r>
            <a:r>
              <a:rPr lang="ru-RU" sz="3200" b="1" i="1" dirty="0" err="1" smtClean="0">
                <a:latin typeface="Times New Roman" panose="02020603050405020304" pitchFamily="18" charset="0"/>
                <a:cs typeface="Times New Roman" panose="02020603050405020304" pitchFamily="18" charset="0"/>
              </a:rPr>
              <a:t>Молькеево</a:t>
            </a:r>
            <a:endParaRPr lang="ru-RU" sz="3200" b="1" i="1" dirty="0">
              <a:latin typeface="Times New Roman" panose="02020603050405020304" pitchFamily="18" charset="0"/>
              <a:cs typeface="Times New Roman" panose="02020603050405020304" pitchFamily="18" charset="0"/>
            </a:endParaRPr>
          </a:p>
        </p:txBody>
      </p:sp>
      <p:sp>
        <p:nvSpPr>
          <p:cNvPr id="7" name="Объект 6"/>
          <p:cNvSpPr>
            <a:spLocks noGrp="1"/>
          </p:cNvSpPr>
          <p:nvPr>
            <p:ph sz="half" idx="1"/>
          </p:nvPr>
        </p:nvSpPr>
        <p:spPr/>
        <p:txBody>
          <a:bodyPr>
            <a:normAutofit fontScale="70000" lnSpcReduction="20000"/>
          </a:bodyPr>
          <a:lstStyle/>
          <a:p>
            <a:pPr marL="0" indent="0">
              <a:buNone/>
            </a:pPr>
            <a:r>
              <a:rPr lang="ru-RU" sz="4000" b="1" i="1" dirty="0" smtClean="0">
                <a:latin typeface="Times New Roman" panose="02020603050405020304" pitchFamily="18" charset="0"/>
                <a:cs typeface="Times New Roman" panose="02020603050405020304" pitchFamily="18" charset="0"/>
              </a:rPr>
              <a:t>    </a:t>
            </a:r>
          </a:p>
          <a:p>
            <a:endParaRPr lang="ru-RU" b="1" i="1" dirty="0">
              <a:latin typeface="Times New Roman" panose="02020603050405020304" pitchFamily="18" charset="0"/>
              <a:cs typeface="Times New Roman" panose="02020603050405020304" pitchFamily="18" charset="0"/>
            </a:endParaRPr>
          </a:p>
          <a:p>
            <a:endParaRPr lang="ru-RU" dirty="0"/>
          </a:p>
        </p:txBody>
      </p:sp>
      <p:sp>
        <p:nvSpPr>
          <p:cNvPr id="8" name="Объект 7"/>
          <p:cNvSpPr>
            <a:spLocks noGrp="1"/>
          </p:cNvSpPr>
          <p:nvPr>
            <p:ph sz="half" idx="2"/>
          </p:nvPr>
        </p:nvSpPr>
        <p:spPr/>
        <p:txBody>
          <a:bodyPr>
            <a:normAutofit fontScale="70000" lnSpcReduction="20000"/>
          </a:bodyPr>
          <a:lstStyle/>
          <a:p>
            <a:pPr marL="0" indent="0">
              <a:buNone/>
            </a:pPr>
            <a:r>
              <a:rPr lang="ru-RU" dirty="0" smtClean="0"/>
              <a:t>Лена </a:t>
            </a:r>
            <a:r>
              <a:rPr lang="ru-RU" dirty="0" err="1" smtClean="0"/>
              <a:t>Бичарина</a:t>
            </a:r>
            <a:r>
              <a:rPr lang="ru-RU" dirty="0" smtClean="0"/>
              <a:t> родилась в селе Старый </a:t>
            </a:r>
            <a:r>
              <a:rPr lang="ru-RU" dirty="0" err="1" smtClean="0"/>
              <a:t>Курбаш</a:t>
            </a:r>
            <a:r>
              <a:rPr lang="ru-RU" dirty="0" smtClean="0"/>
              <a:t> (</a:t>
            </a:r>
            <a:r>
              <a:rPr lang="ru-RU" dirty="0" err="1" smtClean="0"/>
              <a:t>Молькеево</a:t>
            </a:r>
            <a:r>
              <a:rPr lang="ru-RU" dirty="0" smtClean="0"/>
              <a:t>)  12 апреля  1951 года.</a:t>
            </a:r>
          </a:p>
          <a:p>
            <a:pPr marL="0" indent="0">
              <a:buNone/>
            </a:pPr>
            <a:r>
              <a:rPr lang="ru-RU" dirty="0" smtClean="0"/>
              <a:t>После окончания школы, она уезжает в Казань и устраивается на работу. Увидев девушку, которая все время что-то поет, </a:t>
            </a:r>
            <a:r>
              <a:rPr lang="ru-RU" dirty="0" err="1" smtClean="0"/>
              <a:t>Сания</a:t>
            </a:r>
            <a:r>
              <a:rPr lang="ru-RU" dirty="0" smtClean="0"/>
              <a:t> </a:t>
            </a:r>
            <a:r>
              <a:rPr lang="ru-RU" dirty="0" err="1" smtClean="0"/>
              <a:t>апа</a:t>
            </a:r>
            <a:r>
              <a:rPr lang="ru-RU" dirty="0" smtClean="0"/>
              <a:t> советует ей пойти в ансамбль песни и танца Татарстана. Тогда как-раз в ансамбль набирали солистов. Лена приходит на конкурс. Из ста человек на работу в ансамбле отбирают только пять. Среди них была и </a:t>
            </a:r>
            <a:r>
              <a:rPr lang="ru-RU" dirty="0" err="1" smtClean="0"/>
              <a:t>кряшенка</a:t>
            </a:r>
            <a:r>
              <a:rPr lang="ru-RU" dirty="0" smtClean="0"/>
              <a:t> Лена. Более 20 лет ее жизни проходят на гастролях и в Государственном ансамбле песни и танца Татарстана. В те годы она была любимой певицей зрителей. Глубокий от природы голос (меццо-сопрано) дал возможность </a:t>
            </a:r>
            <a:r>
              <a:rPr lang="ru-RU" dirty="0" err="1" smtClean="0"/>
              <a:t>Бичариной</a:t>
            </a:r>
            <a:r>
              <a:rPr lang="ru-RU" dirty="0" smtClean="0"/>
              <a:t> исполнять протяжные народные песни. </a:t>
            </a:r>
          </a:p>
          <a:p>
            <a:endParaRPr lang="ru-RU" dirty="0"/>
          </a:p>
        </p:txBody>
      </p:sp>
      <p:pic>
        <p:nvPicPr>
          <p:cNvPr id="9" name="Picture 2" descr="&amp;Lcy;&amp;iecy;&amp;ncy;&amp;acy; &amp;Bcy;&amp;icy;&amp;chcy;&amp;acy;&amp;rcy;&amp;icy;&amp;ncy;&amp;a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0962" y="2025092"/>
            <a:ext cx="3674076" cy="3674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635140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371600" y="365125"/>
            <a:ext cx="9982200" cy="884555"/>
          </a:xfrm>
        </p:spPr>
        <p:txBody>
          <a:bodyPr>
            <a:normAutofit/>
          </a:bodyPr>
          <a:lstStyle/>
          <a:p>
            <a:pPr algn="ctr"/>
            <a:r>
              <a:rPr lang="ru-RU" sz="3200" b="1" i="1" dirty="0" smtClean="0">
                <a:latin typeface="Times New Roman" panose="02020603050405020304" pitchFamily="18" charset="0"/>
                <a:cs typeface="Times New Roman" panose="02020603050405020304" pitchFamily="18" charset="0"/>
              </a:rPr>
              <a:t>Известные люди села </a:t>
            </a:r>
            <a:r>
              <a:rPr lang="ru-RU" sz="3200" b="1" i="1" dirty="0" err="1" smtClean="0">
                <a:latin typeface="Times New Roman" panose="02020603050405020304" pitchFamily="18" charset="0"/>
                <a:cs typeface="Times New Roman" panose="02020603050405020304" pitchFamily="18" charset="0"/>
              </a:rPr>
              <a:t>Молькеево</a:t>
            </a:r>
            <a:endParaRPr lang="ru-RU" sz="3200" b="1" i="1" dirty="0">
              <a:latin typeface="Times New Roman" panose="02020603050405020304" pitchFamily="18" charset="0"/>
              <a:cs typeface="Times New Roman" panose="02020603050405020304" pitchFamily="18" charset="0"/>
            </a:endParaRPr>
          </a:p>
        </p:txBody>
      </p:sp>
      <p:sp>
        <p:nvSpPr>
          <p:cNvPr id="8" name="Объект 7"/>
          <p:cNvSpPr>
            <a:spLocks noGrp="1"/>
          </p:cNvSpPr>
          <p:nvPr>
            <p:ph sz="half" idx="1"/>
          </p:nvPr>
        </p:nvSpPr>
        <p:spPr/>
        <p:txBody>
          <a:bodyPr>
            <a:normAutofit fontScale="55000" lnSpcReduction="20000"/>
          </a:bodyPr>
          <a:lstStyle/>
          <a:p>
            <a:pPr marL="0" indent="0">
              <a:buNone/>
            </a:pPr>
            <a:r>
              <a:rPr lang="ru-RU" sz="4400" b="1" i="1" dirty="0" smtClean="0">
                <a:latin typeface="Times New Roman" panose="02020603050405020304" pitchFamily="18" charset="0"/>
                <a:cs typeface="Times New Roman" panose="02020603050405020304" pitchFamily="18" charset="0"/>
              </a:rPr>
              <a:t>     Малов Александр Михайлович</a:t>
            </a:r>
          </a:p>
          <a:p>
            <a:endParaRPr lang="ru-RU" sz="4400" dirty="0"/>
          </a:p>
        </p:txBody>
      </p:sp>
      <p:sp>
        <p:nvSpPr>
          <p:cNvPr id="9" name="Объект 8"/>
          <p:cNvSpPr>
            <a:spLocks noGrp="1"/>
          </p:cNvSpPr>
          <p:nvPr>
            <p:ph sz="half" idx="2"/>
          </p:nvPr>
        </p:nvSpPr>
        <p:spPr>
          <a:xfrm>
            <a:off x="5453448" y="2273643"/>
            <a:ext cx="5900351" cy="3903320"/>
          </a:xfrm>
        </p:spPr>
        <p:txBody>
          <a:bodyPr>
            <a:normAutofit fontScale="55000" lnSpcReduction="20000"/>
          </a:bodyPr>
          <a:lstStyle/>
          <a:p>
            <a:pPr marL="0" indent="0">
              <a:buNone/>
            </a:pPr>
            <a:r>
              <a:rPr lang="ru-RU" dirty="0" smtClean="0"/>
              <a:t>      </a:t>
            </a:r>
          </a:p>
          <a:p>
            <a:pPr marL="0" indent="0">
              <a:buNone/>
            </a:pPr>
            <a:r>
              <a:rPr lang="ru-RU" dirty="0" smtClean="0"/>
              <a:t> Современной молодежи никогда не помешает добрый совет от предыдущего поколения.  </a:t>
            </a:r>
            <a:r>
              <a:rPr lang="ru-RU" dirty="0"/>
              <a:t>Ж</a:t>
            </a:r>
            <a:r>
              <a:rPr lang="ru-RU" dirty="0" smtClean="0"/>
              <a:t>урналист, писатель и ветеран Великой Отечественной войны Александр Михайлович Малов – из тех людей, к кому можно обратиться за таким советом. </a:t>
            </a:r>
            <a:br>
              <a:rPr lang="ru-RU" dirty="0" smtClean="0"/>
            </a:br>
            <a:r>
              <a:rPr lang="ru-RU" dirty="0" smtClean="0"/>
              <a:t>          Родился Александр Михайлович 2 октября 1926 года, в простой рабочей семье. Родители вели скромное хозяйство, отец, бывший крестьянин, успел побывать и пчеловодом, и мастером дорожного строительства, и завхозом. Помимо Александра в семье было еще несколько детей: три сестры – Анна, Ольга, Мария и два брата нашего героя – Михаил и Лев. </a:t>
            </a:r>
            <a:br>
              <a:rPr lang="ru-RU" dirty="0" smtClean="0"/>
            </a:br>
            <a:r>
              <a:rPr lang="ru-RU" dirty="0" smtClean="0"/>
              <a:t>           Дети рано начали помогать своим родителям. Александр Михайлович вспоминает, что маленьким мальчиком пас овец, приглядывал за утками. Отец учил нашего героя плести лапти, мать и сестры вязали одежду. Чтобы заработать себе на первые тетрадки, Саша ходил продавать лук в соседнюю деревню. </a:t>
            </a:r>
            <a:br>
              <a:rPr lang="ru-RU" dirty="0" smtClean="0"/>
            </a:br>
            <a:r>
              <a:rPr lang="ru-RU" dirty="0" smtClean="0"/>
              <a:t>          До начала войны Александр Михайлович успел окончить только семилетнюю школу, зато - с почетной грамотой. По всем предметам были пятерки. В дальнейшем усердие, трудолюбие и тяга к знаниям, приобретенные в эти годы, не раз помогали нашему герою. </a:t>
            </a:r>
            <a:br>
              <a:rPr lang="ru-RU" dirty="0" smtClean="0"/>
            </a:br>
            <a:endParaRPr lang="ru-RU" dirty="0"/>
          </a:p>
        </p:txBody>
      </p:sp>
      <p:pic>
        <p:nvPicPr>
          <p:cNvPr id="10" name="Объект 5"/>
          <p:cNvPicPr>
            <a:picLocks noChangeAspect="1"/>
          </p:cNvPicPr>
          <p:nvPr/>
        </p:nvPicPr>
        <p:blipFill>
          <a:blip r:embed="rId3"/>
          <a:stretch>
            <a:fillRect/>
          </a:stretch>
        </p:blipFill>
        <p:spPr>
          <a:xfrm>
            <a:off x="1472657" y="2636110"/>
            <a:ext cx="3157007" cy="34634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1281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400432" y="148281"/>
            <a:ext cx="9953368" cy="693973"/>
          </a:xfrm>
        </p:spPr>
        <p:txBody>
          <a:bodyPr>
            <a:normAutofit fontScale="90000"/>
          </a:bodyPr>
          <a:lstStyle/>
          <a:p>
            <a:pPr algn="ctr"/>
            <a:r>
              <a:rPr lang="ru-RU" i="1" dirty="0" smtClean="0"/>
              <a:t>     </a:t>
            </a:r>
            <a:br>
              <a:rPr lang="ru-RU" i="1" dirty="0" smtClean="0"/>
            </a:br>
            <a:r>
              <a:rPr lang="ru-RU" sz="3200" b="1" i="1" dirty="0" smtClean="0">
                <a:latin typeface="Times New Roman" panose="02020603050405020304" pitchFamily="18" charset="0"/>
                <a:cs typeface="Times New Roman" panose="02020603050405020304" pitchFamily="18" charset="0"/>
              </a:rPr>
              <a:t>Образование </a:t>
            </a:r>
            <a:r>
              <a:rPr lang="ru-RU" sz="3200" b="1" i="1" dirty="0">
                <a:latin typeface="Times New Roman" panose="02020603050405020304" pitchFamily="18" charset="0"/>
                <a:cs typeface="Times New Roman" panose="02020603050405020304" pitchFamily="18" charset="0"/>
              </a:rPr>
              <a:t>в селе </a:t>
            </a:r>
            <a:r>
              <a:rPr lang="ru-RU" sz="3200" b="1" i="1" dirty="0" err="1">
                <a:latin typeface="Times New Roman" panose="02020603050405020304" pitchFamily="18" charset="0"/>
                <a:cs typeface="Times New Roman" panose="02020603050405020304" pitchFamily="18" charset="0"/>
              </a:rPr>
              <a:t>Молькеево</a:t>
            </a:r>
            <a:r>
              <a:rPr lang="ru-RU" i="1" dirty="0"/>
              <a:t>.</a:t>
            </a:r>
            <a:r>
              <a:rPr lang="ru-RU" dirty="0"/>
              <a:t/>
            </a:r>
            <a:br>
              <a:rPr lang="ru-RU" dirty="0"/>
            </a:br>
            <a:r>
              <a:rPr lang="ru-RU" dirty="0" smtClean="0"/>
              <a:t> </a:t>
            </a:r>
            <a:endParaRPr lang="ru-RU" dirty="0"/>
          </a:p>
        </p:txBody>
      </p:sp>
      <p:sp>
        <p:nvSpPr>
          <p:cNvPr id="6" name="Объект 5"/>
          <p:cNvSpPr>
            <a:spLocks noGrp="1"/>
          </p:cNvSpPr>
          <p:nvPr>
            <p:ph idx="1"/>
          </p:nvPr>
        </p:nvSpPr>
        <p:spPr>
          <a:xfrm>
            <a:off x="1202724" y="3471909"/>
            <a:ext cx="10093410" cy="2773275"/>
          </a:xfrm>
        </p:spPr>
        <p:txBody>
          <a:bodyPr>
            <a:normAutofit/>
          </a:bodyPr>
          <a:lstStyle/>
          <a:p>
            <a:pPr marL="0" indent="0">
              <a:buNone/>
            </a:pPr>
            <a:endParaRPr lang="ru-RU" sz="1400" dirty="0" smtClean="0"/>
          </a:p>
          <a:p>
            <a:pPr marL="0" indent="0">
              <a:buNone/>
            </a:pPr>
            <a:r>
              <a:rPr lang="ru-RU" sz="1400" dirty="0" smtClean="0"/>
              <a:t>7 </a:t>
            </a:r>
            <a:r>
              <a:rPr lang="ru-RU" sz="1400" dirty="0"/>
              <a:t>августа 1870 года по представлению Казанского учебного округа- Шестакова П.Д. в селе </a:t>
            </a:r>
            <a:r>
              <a:rPr lang="ru-RU" sz="1400" dirty="0" err="1"/>
              <a:t>Молькеево</a:t>
            </a:r>
            <a:r>
              <a:rPr lang="ru-RU" sz="1400" dirty="0"/>
              <a:t> открывается «</a:t>
            </a:r>
            <a:r>
              <a:rPr lang="ru-RU" sz="1400" dirty="0" err="1"/>
              <a:t>одноклассное</a:t>
            </a:r>
            <a:r>
              <a:rPr lang="ru-RU" sz="1400" dirty="0"/>
              <a:t> народное училище для инородцев», для которого был приготовлен учитель- крещеный татарин Тимофей Иванов.</a:t>
            </a:r>
            <a:r>
              <a:rPr lang="ru-RU" sz="1400" i="1" dirty="0"/>
              <a:t> </a:t>
            </a:r>
            <a:r>
              <a:rPr lang="ru-RU" sz="1400" dirty="0"/>
              <a:t>В народе его называли «</a:t>
            </a:r>
            <a:r>
              <a:rPr lang="ru-RU" sz="1400" dirty="0" err="1"/>
              <a:t>Тимей</a:t>
            </a:r>
            <a:r>
              <a:rPr lang="ru-RU" sz="1400" dirty="0"/>
              <a:t> </a:t>
            </a:r>
            <a:r>
              <a:rPr lang="ru-RU" sz="1400" dirty="0" err="1"/>
              <a:t>абый</a:t>
            </a:r>
            <a:r>
              <a:rPr lang="ru-RU" sz="1400" dirty="0"/>
              <a:t>». Школа первые десять лет не имела своего здания, а занималась (от 8 до 40 лет в одном) в частных домах, в которых занималось небольшое количество детей.  В основном преподавали закон божий. Тетрадей не было, писали на дощечках углем. Затем появились специальные дощечки для записи грифелем. Некоторым окончившим </a:t>
            </a:r>
            <a:r>
              <a:rPr lang="ru-RU" sz="1400" dirty="0" err="1"/>
              <a:t>Молькеевскую</a:t>
            </a:r>
            <a:r>
              <a:rPr lang="ru-RU" sz="1400" dirty="0"/>
              <a:t> школу удавалось дальше учиться в средней школе, служить народу, сеять передовую культуру, борясь с неграмотностью и невежеством. К таким относятся Роланов Федор Романович, </a:t>
            </a:r>
            <a:r>
              <a:rPr lang="ru-RU" sz="1400" dirty="0" err="1"/>
              <a:t>Ильяков</a:t>
            </a:r>
            <a:r>
              <a:rPr lang="ru-RU" sz="1400" dirty="0"/>
              <a:t> Александр Иванович, Иванов Василий Владимирович (погиб в Великой Отечественной войне, ветврач) и др. Наша школа сыграла положительную роль в развитии культуры. Одним из первых учителей был у нас Роман Павлович Довлей, впоследствии работавший в Казанских школах, заслуженный учитель РСФСР и автор учебников русского языка. Его заменил Борис Романович, его приемный сын. По их инициативе в 1920 году между </a:t>
            </a:r>
            <a:r>
              <a:rPr lang="ru-RU" sz="1400" dirty="0" err="1"/>
              <a:t>Молькеево</a:t>
            </a:r>
            <a:r>
              <a:rPr lang="ru-RU" sz="1400" dirty="0"/>
              <a:t> и </a:t>
            </a:r>
            <a:r>
              <a:rPr lang="ru-RU" sz="1400" dirty="0" err="1"/>
              <a:t>Курбаш</a:t>
            </a:r>
            <a:r>
              <a:rPr lang="ru-RU" sz="1400" dirty="0"/>
              <a:t> было построено 4-х классное школьное здание. На основе бывшей 4-х классной школы в 1926 году открывается семилетняя школа, где учились не только </a:t>
            </a:r>
            <a:r>
              <a:rPr lang="ru-RU" sz="1400" dirty="0" err="1"/>
              <a:t>молькеевские</a:t>
            </a:r>
            <a:r>
              <a:rPr lang="ru-RU" sz="1400" dirty="0"/>
              <a:t> дети, но и дети всех окрестных деревень нашего участка.</a:t>
            </a:r>
          </a:p>
        </p:txBody>
      </p:sp>
      <p:pic>
        <p:nvPicPr>
          <p:cNvPr id="11" name="Рисунок 10"/>
          <p:cNvPicPr>
            <a:picLocks noChangeAspect="1"/>
          </p:cNvPicPr>
          <p:nvPr/>
        </p:nvPicPr>
        <p:blipFill>
          <a:blip r:embed="rId3"/>
          <a:stretch>
            <a:fillRect/>
          </a:stretch>
        </p:blipFill>
        <p:spPr>
          <a:xfrm>
            <a:off x="1136822" y="1095631"/>
            <a:ext cx="2862973" cy="1993623"/>
          </a:xfrm>
          <a:prstGeom prst="rect">
            <a:avLst/>
          </a:prstGeom>
          <a:ln w="88900" cap="sq" cmpd="thickThin">
            <a:solidFill>
              <a:srgbClr val="000000"/>
            </a:solidFill>
            <a:prstDash val="solid"/>
            <a:miter lim="800000"/>
          </a:ln>
          <a:effectLst>
            <a:innerShdw blurRad="76200">
              <a:srgbClr val="000000"/>
            </a:innerShdw>
          </a:effectLst>
        </p:spPr>
      </p:pic>
      <p:sp>
        <p:nvSpPr>
          <p:cNvPr id="12" name="TextBox 11"/>
          <p:cNvSpPr txBox="1"/>
          <p:nvPr/>
        </p:nvSpPr>
        <p:spPr>
          <a:xfrm>
            <a:off x="947351" y="2825578"/>
            <a:ext cx="2866768" cy="646331"/>
          </a:xfrm>
          <a:prstGeom prst="rect">
            <a:avLst/>
          </a:prstGeom>
          <a:noFill/>
        </p:spPr>
        <p:txBody>
          <a:bodyPr wrap="square" rtlCol="0">
            <a:spAutoFit/>
          </a:bodyPr>
          <a:lstStyle/>
          <a:p>
            <a:r>
              <a:rPr lang="ru-RU" sz="1200" dirty="0" smtClean="0"/>
              <a:t>  </a:t>
            </a:r>
          </a:p>
          <a:p>
            <a:endParaRPr lang="ru-RU" sz="1200" dirty="0" smtClean="0"/>
          </a:p>
          <a:p>
            <a:r>
              <a:rPr lang="ru-RU" sz="1200" dirty="0" smtClean="0"/>
              <a:t> </a:t>
            </a:r>
            <a:r>
              <a:rPr lang="ru-RU" sz="1200" dirty="0"/>
              <a:t>Начальная школа. Снимок 21.05.1955</a:t>
            </a:r>
          </a:p>
        </p:txBody>
      </p:sp>
      <p:pic>
        <p:nvPicPr>
          <p:cNvPr id="13" name="Рисунок 12"/>
          <p:cNvPicPr>
            <a:picLocks noChangeAspect="1"/>
          </p:cNvPicPr>
          <p:nvPr/>
        </p:nvPicPr>
        <p:blipFill>
          <a:blip r:embed="rId4"/>
          <a:stretch>
            <a:fillRect/>
          </a:stretch>
        </p:blipFill>
        <p:spPr>
          <a:xfrm>
            <a:off x="5308974" y="1095631"/>
            <a:ext cx="2853391" cy="1899853"/>
          </a:xfrm>
          <a:prstGeom prst="rect">
            <a:avLst/>
          </a:prstGeom>
          <a:ln w="88900" cap="sq" cmpd="thickThin">
            <a:solidFill>
              <a:srgbClr val="000000"/>
            </a:solidFill>
            <a:prstDash val="solid"/>
            <a:miter lim="800000"/>
          </a:ln>
          <a:effectLst>
            <a:innerShdw blurRad="76200">
              <a:srgbClr val="000000"/>
            </a:innerShdw>
          </a:effectLst>
        </p:spPr>
      </p:pic>
      <p:sp>
        <p:nvSpPr>
          <p:cNvPr id="14" name="TextBox 13"/>
          <p:cNvSpPr txBox="1"/>
          <p:nvPr/>
        </p:nvSpPr>
        <p:spPr>
          <a:xfrm>
            <a:off x="8353168" y="1210961"/>
            <a:ext cx="3566983" cy="2031327"/>
          </a:xfrm>
          <a:prstGeom prst="rect">
            <a:avLst/>
          </a:prstGeom>
          <a:noFill/>
        </p:spPr>
        <p:txBody>
          <a:bodyPr wrap="square" rtlCol="0">
            <a:spAutoFit/>
          </a:bodyPr>
          <a:lstStyle/>
          <a:p>
            <a:endParaRPr lang="ru-RU" sz="1400" dirty="0" smtClean="0"/>
          </a:p>
          <a:p>
            <a:endParaRPr lang="ru-RU" sz="1400" dirty="0"/>
          </a:p>
          <a:p>
            <a:endParaRPr lang="ru-RU" sz="1400" dirty="0" smtClean="0"/>
          </a:p>
          <a:p>
            <a:endParaRPr lang="ru-RU" sz="1400" dirty="0"/>
          </a:p>
          <a:p>
            <a:r>
              <a:rPr lang="ru-RU" sz="1400" dirty="0" smtClean="0"/>
              <a:t> </a:t>
            </a:r>
            <a:r>
              <a:rPr lang="ru-RU" sz="1400" dirty="0"/>
              <a:t>Ученики 6 и 7 класса </a:t>
            </a:r>
            <a:r>
              <a:rPr lang="ru-RU" sz="1400" dirty="0" err="1"/>
              <a:t>Молькеевской</a:t>
            </a:r>
            <a:r>
              <a:rPr lang="ru-RU" sz="1400" dirty="0"/>
              <a:t> 7 летней школы со своими учителями. 1925-1926 учебный год. Слева направо учителя: Сергеев Н.С.- заслуженный учитель ТАССР, Малов Я.М., </a:t>
            </a:r>
            <a:r>
              <a:rPr lang="ru-RU" sz="1400" dirty="0" err="1"/>
              <a:t>Касимова</a:t>
            </a:r>
            <a:r>
              <a:rPr lang="ru-RU" sz="1400" dirty="0"/>
              <a:t> Е.П., Шпаков И.М.</a:t>
            </a:r>
          </a:p>
        </p:txBody>
      </p:sp>
    </p:spTree>
    <p:extLst>
      <p:ext uri="{BB962C8B-B14F-4D97-AF65-F5344CB8AC3E}">
        <p14:creationId xmlns:p14="http://schemas.microsoft.com/office/powerpoint/2010/main" val="1519082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416908" y="510746"/>
            <a:ext cx="9936891" cy="683740"/>
          </a:xfrm>
        </p:spPr>
        <p:txBody>
          <a:bodyPr>
            <a:normAutofit fontScale="90000"/>
          </a:bodyPr>
          <a:lstStyle/>
          <a:p>
            <a:pPr algn="ctr"/>
            <a:r>
              <a:rPr lang="ru-RU" i="1" dirty="0" smtClean="0"/>
              <a:t/>
            </a:r>
            <a:br>
              <a:rPr lang="ru-RU" i="1" dirty="0" smtClean="0"/>
            </a:br>
            <a:r>
              <a:rPr lang="ru-RU" i="1" dirty="0"/>
              <a:t> </a:t>
            </a:r>
            <a:r>
              <a:rPr lang="ru-RU" i="1" dirty="0" smtClean="0"/>
              <a:t>     </a:t>
            </a:r>
            <a:r>
              <a:rPr lang="ru-RU" sz="3600" b="1" i="1" dirty="0" smtClean="0">
                <a:latin typeface="Times New Roman" panose="02020603050405020304" pitchFamily="18" charset="0"/>
                <a:cs typeface="Times New Roman" panose="02020603050405020304" pitchFamily="18" charset="0"/>
              </a:rPr>
              <a:t>Образование </a:t>
            </a:r>
            <a:r>
              <a:rPr lang="ru-RU" sz="3600" b="1" i="1" dirty="0">
                <a:latin typeface="Times New Roman" panose="02020603050405020304" pitchFamily="18" charset="0"/>
                <a:cs typeface="Times New Roman" panose="02020603050405020304" pitchFamily="18" charset="0"/>
              </a:rPr>
              <a:t>в селе </a:t>
            </a:r>
            <a:r>
              <a:rPr lang="ru-RU" sz="3600" b="1" i="1" dirty="0" err="1">
                <a:latin typeface="Times New Roman" panose="02020603050405020304" pitchFamily="18" charset="0"/>
                <a:cs typeface="Times New Roman" panose="02020603050405020304" pitchFamily="18" charset="0"/>
              </a:rPr>
              <a:t>Молькеево</a:t>
            </a:r>
            <a:r>
              <a:rPr lang="ru-RU" sz="3600" b="1" i="1" dirty="0">
                <a:latin typeface="Times New Roman" panose="02020603050405020304" pitchFamily="18" charset="0"/>
                <a:cs typeface="Times New Roman" panose="02020603050405020304" pitchFamily="18" charset="0"/>
              </a:rPr>
              <a:t>.</a:t>
            </a:r>
            <a:br>
              <a:rPr lang="ru-RU" sz="3600" b="1" i="1" dirty="0">
                <a:latin typeface="Times New Roman" panose="02020603050405020304" pitchFamily="18" charset="0"/>
                <a:cs typeface="Times New Roman" panose="02020603050405020304" pitchFamily="18" charset="0"/>
              </a:rPr>
            </a:br>
            <a:endParaRPr lang="ru-RU" sz="3600" b="1" i="1" dirty="0">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p:txBody>
          <a:bodyPr>
            <a:normAutofit/>
          </a:bodyPr>
          <a:lstStyle/>
          <a:p>
            <a:r>
              <a:rPr lang="ru-RU" sz="1400" dirty="0"/>
              <a:t>Выпускники нашей  школы обучались в Казанской учительской семинарии, становились учителями.  Например: Романов Ф.Р., Иванов В.Д., </a:t>
            </a:r>
            <a:r>
              <a:rPr lang="ru-RU" sz="1400" dirty="0" err="1"/>
              <a:t>Ильяков</a:t>
            </a:r>
            <a:r>
              <a:rPr lang="ru-RU" sz="1400" dirty="0"/>
              <a:t> А.И., </a:t>
            </a:r>
            <a:r>
              <a:rPr lang="ru-RU" sz="1400" dirty="0" err="1"/>
              <a:t>Цесаркин</a:t>
            </a:r>
            <a:r>
              <a:rPr lang="ru-RU" sz="1400" dirty="0"/>
              <a:t> П.Я. и др. Директорами были </a:t>
            </a:r>
            <a:r>
              <a:rPr lang="ru-RU" sz="1400" dirty="0" err="1"/>
              <a:t>Зимуров</a:t>
            </a:r>
            <a:r>
              <a:rPr lang="ru-RU" sz="1400" dirty="0"/>
              <a:t>, Павлов Сергей, Горшков К.Я., Малов, </a:t>
            </a:r>
            <a:r>
              <a:rPr lang="ru-RU" sz="1400" dirty="0" err="1"/>
              <a:t>Митачкин</a:t>
            </a:r>
            <a:r>
              <a:rPr lang="ru-RU" sz="1400" dirty="0"/>
              <a:t> Г. , Якимов И.С., Тараканов В., Петрова П. , Капитонова О. , Галкин И. и многие др. На сегодняшний день директором </a:t>
            </a:r>
            <a:r>
              <a:rPr lang="ru-RU" sz="1400" dirty="0" err="1"/>
              <a:t>Молькеевской</a:t>
            </a:r>
            <a:r>
              <a:rPr lang="ru-RU" sz="1400" dirty="0"/>
              <a:t> ООШ работает Иванова Тамара Вячеславовна.</a:t>
            </a:r>
          </a:p>
          <a:p>
            <a:r>
              <a:rPr lang="ru-RU" sz="1400" dirty="0"/>
              <a:t>   Выпускники </a:t>
            </a:r>
            <a:r>
              <a:rPr lang="ru-RU" sz="1400" dirty="0" err="1"/>
              <a:t>Молькеевской</a:t>
            </a:r>
            <a:r>
              <a:rPr lang="ru-RU" sz="1400" dirty="0"/>
              <a:t> школы:</a:t>
            </a:r>
          </a:p>
          <a:p>
            <a:r>
              <a:rPr lang="ru-RU" sz="1400" dirty="0"/>
              <a:t>   1) Семенов Ф.С.- работал преподавателем общественно- экономических наук в казанском пединституте.</a:t>
            </a:r>
          </a:p>
          <a:p>
            <a:r>
              <a:rPr lang="ru-RU" sz="1400" dirty="0"/>
              <a:t>   2) Коновалов И.Н. –доктор биологических наук, работал в Ленинграде в Институте Академии Наук им. Ленина.</a:t>
            </a:r>
          </a:p>
          <a:p>
            <a:r>
              <a:rPr lang="ru-RU" sz="1400" dirty="0"/>
              <a:t>   3) Шпаков И.М.- в молодости работал учителем </a:t>
            </a:r>
            <a:r>
              <a:rPr lang="ru-RU" sz="1400" dirty="0" err="1"/>
              <a:t>Молькеевской</a:t>
            </a:r>
            <a:r>
              <a:rPr lang="ru-RU" sz="1400" dirty="0"/>
              <a:t> школы и заведующим Кайбицкого РОНО. Более 20 лет работал директором союзных заводов автопромышленности. </a:t>
            </a:r>
          </a:p>
          <a:p>
            <a:r>
              <a:rPr lang="ru-RU" sz="1400" dirty="0"/>
              <a:t>   4) Капитонов Я.К.-работал на руководящей должности в министерстве с/х-ва СССР.</a:t>
            </a:r>
          </a:p>
          <a:p>
            <a:r>
              <a:rPr lang="ru-RU" sz="1400" dirty="0"/>
              <a:t>   5) Малов Я.М.- работал преподавателем с/х института г. Казани.</a:t>
            </a:r>
          </a:p>
          <a:p>
            <a:r>
              <a:rPr lang="ru-RU" sz="1400" dirty="0"/>
              <a:t>   6) Коновалов А.А.- работал начальником планового отдела управления лесного хозяйства Татарии.</a:t>
            </a:r>
          </a:p>
          <a:p>
            <a:r>
              <a:rPr lang="ru-RU" sz="1400" dirty="0"/>
              <a:t>   7) В рядах Советской Армии служили генералами Петров В.Н., подполковниками- Иванов Д.И., Козлов В.И.,</a:t>
            </a:r>
            <a:r>
              <a:rPr lang="ru-RU" sz="1400" dirty="0" err="1"/>
              <a:t>Карсаков</a:t>
            </a:r>
            <a:r>
              <a:rPr lang="ru-RU" sz="1400" dirty="0"/>
              <a:t> И.М. и другие.</a:t>
            </a:r>
          </a:p>
          <a:p>
            <a:endParaRPr lang="ru-RU" sz="1400" dirty="0"/>
          </a:p>
        </p:txBody>
      </p:sp>
    </p:spTree>
    <p:extLst>
      <p:ext uri="{BB962C8B-B14F-4D97-AF65-F5344CB8AC3E}">
        <p14:creationId xmlns:p14="http://schemas.microsoft.com/office/powerpoint/2010/main" val="374717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Объект 5" descr="G:\DCIM\100NIKON\DSCN0471.JPG"/>
          <p:cNvPicPr>
            <a:picLocks noGrp="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531340" y="1553168"/>
            <a:ext cx="5469923" cy="4259883"/>
          </a:xfrm>
          <a:prstGeom prst="rect">
            <a:avLst/>
          </a:prstGeom>
          <a:ln w="88900" cap="sq" cmpd="thickThin">
            <a:solidFill>
              <a:srgbClr val="000000"/>
            </a:solidFill>
            <a:prstDash val="solid"/>
            <a:miter lim="800000"/>
          </a:ln>
          <a:effectLst>
            <a:innerShdw blurRad="76200">
              <a:srgbClr val="000000"/>
            </a:innerShdw>
          </a:effectLst>
        </p:spPr>
      </p:pic>
      <p:sp>
        <p:nvSpPr>
          <p:cNvPr id="7" name="Прямоугольник 6"/>
          <p:cNvSpPr/>
          <p:nvPr/>
        </p:nvSpPr>
        <p:spPr>
          <a:xfrm>
            <a:off x="6367849" y="1235674"/>
            <a:ext cx="5560539" cy="4259884"/>
          </a:xfrm>
          <a:prstGeom prst="rect">
            <a:avLst/>
          </a:prstGeom>
        </p:spPr>
        <p:txBody>
          <a:bodyPr wrap="square">
            <a:spAutoFit/>
          </a:bodyPr>
          <a:lstStyle/>
          <a:p>
            <a:pPr>
              <a:lnSpc>
                <a:spcPct val="115000"/>
              </a:lnSpc>
              <a:spcAft>
                <a:spcPts val="1000"/>
              </a:spcAft>
            </a:pPr>
            <a:endParaRPr lang="ru-RU" sz="1400"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ru-RU" sz="1400" dirty="0" smtClean="0">
                <a:latin typeface="Times New Roman" panose="02020603050405020304" pitchFamily="18" charset="0"/>
                <a:ea typeface="Calibri" panose="020F0502020204030204" pitchFamily="34" charset="0"/>
                <a:cs typeface="Times New Roman" panose="02020603050405020304" pitchFamily="18" charset="0"/>
              </a:rPr>
              <a:t>Выпускники </a:t>
            </a:r>
            <a:r>
              <a:rPr lang="ru-RU" sz="1400" dirty="0">
                <a:latin typeface="Times New Roman" panose="02020603050405020304" pitchFamily="18" charset="0"/>
                <a:ea typeface="Calibri" panose="020F0502020204030204" pitchFamily="34" charset="0"/>
                <a:cs typeface="Times New Roman" panose="02020603050405020304" pitchFamily="18" charset="0"/>
              </a:rPr>
              <a:t>нашей школы работают по линии народного образования, они насчитываются сотнями. В 1961 году при активной помощи общественности и колхоза « Восход» построили и подарили детворе новую двухэтажную школу. Мы гордимся своей школой и его кадрами. Трудно оценить роль и значение нашей школы, ее удельный вес, когда она действительно стала штабом культурного фронта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Молькеевского</a:t>
            </a:r>
            <a:r>
              <a:rPr lang="ru-RU" sz="1400" dirty="0">
                <a:latin typeface="Times New Roman" panose="02020603050405020304" pitchFamily="18" charset="0"/>
                <a:ea typeface="Calibri" panose="020F0502020204030204" pitchFamily="34" charset="0"/>
                <a:cs typeface="Times New Roman" panose="02020603050405020304" pitchFamily="18" charset="0"/>
              </a:rPr>
              <a:t> участка. В 1990 году на базе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Молькеевской</a:t>
            </a:r>
            <a:r>
              <a:rPr lang="ru-RU" sz="1400" dirty="0">
                <a:latin typeface="Times New Roman" panose="02020603050405020304" pitchFamily="18" charset="0"/>
                <a:ea typeface="Calibri" panose="020F0502020204030204" pitchFamily="34" charset="0"/>
                <a:cs typeface="Times New Roman" panose="02020603050405020304" pitchFamily="18" charset="0"/>
              </a:rPr>
              <a:t>  восьмилетней школы открылась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Молькеевская</a:t>
            </a:r>
            <a:r>
              <a:rPr lang="ru-RU" sz="1400" dirty="0">
                <a:latin typeface="Times New Roman" panose="02020603050405020304" pitchFamily="18" charset="0"/>
                <a:ea typeface="Calibri" panose="020F0502020204030204" pitchFamily="34" charset="0"/>
                <a:cs typeface="Times New Roman" panose="02020603050405020304" pitchFamily="18" charset="0"/>
              </a:rPr>
              <a:t> средняя школа. Долгие годы директором работал Андреев Петр Николаевич, Козлов Артем Александрович, Галкин Александр </a:t>
            </a:r>
            <a:r>
              <a:rPr lang="ru-RU" sz="1400" dirty="0" smtClean="0">
                <a:latin typeface="Times New Roman" panose="02020603050405020304" pitchFamily="18" charset="0"/>
                <a:ea typeface="Calibri" panose="020F0502020204030204" pitchFamily="34" charset="0"/>
                <a:cs typeface="Times New Roman" panose="02020603050405020304" pitchFamily="18" charset="0"/>
              </a:rPr>
              <a:t>Маркович,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Акрымов</a:t>
            </a:r>
            <a:r>
              <a:rPr lang="ru-RU" sz="1400" dirty="0">
                <a:latin typeface="Times New Roman" panose="02020603050405020304" pitchFamily="18" charset="0"/>
                <a:ea typeface="Calibri" panose="020F0502020204030204" pitchFamily="34" charset="0"/>
                <a:cs typeface="Times New Roman" panose="02020603050405020304" pitchFamily="18" charset="0"/>
              </a:rPr>
              <a:t> Александр Михайлович. С 2012 года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Молькеевская</a:t>
            </a:r>
            <a:r>
              <a:rPr lang="ru-RU" sz="1400" dirty="0">
                <a:latin typeface="Times New Roman" panose="02020603050405020304" pitchFamily="18" charset="0"/>
                <a:ea typeface="Calibri" panose="020F0502020204030204" pitchFamily="34" charset="0"/>
                <a:cs typeface="Times New Roman" panose="02020603050405020304" pitchFamily="18" charset="0"/>
              </a:rPr>
              <a:t> средняя общеобразовательная школа стала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Молькеевской</a:t>
            </a:r>
            <a:r>
              <a:rPr lang="ru-RU" sz="1400" dirty="0">
                <a:latin typeface="Times New Roman" panose="02020603050405020304" pitchFamily="18" charset="0"/>
                <a:ea typeface="Calibri" panose="020F0502020204030204" pitchFamily="34" charset="0"/>
                <a:cs typeface="Times New Roman" panose="02020603050405020304" pitchFamily="18" charset="0"/>
              </a:rPr>
              <a:t> основной общеобразовательной школой. 10 и 11 классы получают образование в </a:t>
            </a:r>
            <a:r>
              <a:rPr lang="ru-RU" sz="1400" dirty="0" err="1">
                <a:latin typeface="Times New Roman" panose="02020603050405020304" pitchFamily="18" charset="0"/>
                <a:ea typeface="Calibri" panose="020F0502020204030204" pitchFamily="34" charset="0"/>
                <a:cs typeface="Times New Roman" panose="02020603050405020304" pitchFamily="18" charset="0"/>
              </a:rPr>
              <a:t>Старотябердинской</a:t>
            </a:r>
            <a:r>
              <a:rPr lang="ru-RU" sz="1400" dirty="0">
                <a:latin typeface="Times New Roman" panose="02020603050405020304" pitchFamily="18" charset="0"/>
                <a:ea typeface="Calibri" panose="020F0502020204030204" pitchFamily="34" charset="0"/>
                <a:cs typeface="Times New Roman" panose="02020603050405020304" pitchFamily="18" charset="0"/>
              </a:rPr>
              <a:t> средней школе. </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1100" dirty="0">
                <a:latin typeface="Calibri" panose="020F0502020204030204" pitchFamily="34" charset="0"/>
                <a:ea typeface="Calibri" panose="020F0502020204030204" pitchFamily="34" charset="0"/>
                <a:cs typeface="Times New Roman" panose="02020603050405020304" pitchFamily="18" charset="0"/>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1631092" y="271849"/>
            <a:ext cx="8674443" cy="1077218"/>
          </a:xfrm>
          <a:prstGeom prst="rect">
            <a:avLst/>
          </a:prstGeom>
          <a:noFill/>
        </p:spPr>
        <p:txBody>
          <a:bodyPr wrap="square" rtlCol="0">
            <a:spAutoFit/>
          </a:bodyPr>
          <a:lstStyle/>
          <a:p>
            <a:pPr algn="ctr"/>
            <a:r>
              <a:rPr lang="ru-RU" sz="3200" b="1" i="1" dirty="0" err="1" smtClean="0">
                <a:latin typeface="Times New Roman" panose="02020603050405020304" pitchFamily="18" charset="0"/>
                <a:cs typeface="Times New Roman" panose="02020603050405020304" pitchFamily="18" charset="0"/>
              </a:rPr>
              <a:t>Молькеевская</a:t>
            </a:r>
            <a:r>
              <a:rPr lang="ru-RU" sz="3200" b="1" i="1" dirty="0" smtClean="0">
                <a:latin typeface="Times New Roman" panose="02020603050405020304" pitchFamily="18" charset="0"/>
                <a:cs typeface="Times New Roman" panose="02020603050405020304" pitchFamily="18" charset="0"/>
              </a:rPr>
              <a:t> основная общеобразовательная школа</a:t>
            </a:r>
            <a:endParaRPr lang="ru-RU" sz="3200" b="1"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326292" y="5813051"/>
            <a:ext cx="4868562" cy="646331"/>
          </a:xfrm>
          <a:prstGeom prst="rect">
            <a:avLst/>
          </a:prstGeom>
          <a:noFill/>
        </p:spPr>
        <p:txBody>
          <a:bodyPr wrap="square" rtlCol="0">
            <a:spAutoFit/>
          </a:bodyPr>
          <a:lstStyle/>
          <a:p>
            <a:endParaRPr lang="ru-RU" sz="1200" dirty="0" smtClean="0"/>
          </a:p>
          <a:p>
            <a:endParaRPr lang="ru-RU" sz="1200" dirty="0"/>
          </a:p>
          <a:p>
            <a:r>
              <a:rPr lang="ru-RU" sz="1200" dirty="0" smtClean="0"/>
              <a:t>Снимок  25.05. 2015 года</a:t>
            </a:r>
            <a:endParaRPr lang="ru-RU" sz="1200" dirty="0"/>
          </a:p>
        </p:txBody>
      </p:sp>
    </p:spTree>
    <p:extLst>
      <p:ext uri="{BB962C8B-B14F-4D97-AF65-F5344CB8AC3E}">
        <p14:creationId xmlns:p14="http://schemas.microsoft.com/office/powerpoint/2010/main" val="98558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Объект 5"/>
          <p:cNvPicPr>
            <a:picLocks noGrp="1" noChangeAspect="1"/>
          </p:cNvPicPr>
          <p:nvPr>
            <p:ph idx="4294967295"/>
          </p:nvPr>
        </p:nvPicPr>
        <p:blipFill>
          <a:blip r:embed="rId3"/>
          <a:stretch>
            <a:fillRect/>
          </a:stretch>
        </p:blipFill>
        <p:spPr>
          <a:xfrm>
            <a:off x="840259" y="1110522"/>
            <a:ext cx="6845644" cy="4828958"/>
          </a:xfrm>
          <a:prstGeom prst="rect">
            <a:avLst/>
          </a:prstGeom>
        </p:spPr>
      </p:pic>
      <p:pic>
        <p:nvPicPr>
          <p:cNvPr id="7" name="Рисунок 6" descr="E:\все фотографии\IMAG191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4695" y="1001842"/>
            <a:ext cx="3118109" cy="1958803"/>
          </a:xfrm>
          <a:prstGeom prst="rect">
            <a:avLst/>
          </a:prstGeom>
          <a:ln w="88900" cap="sq" cmpd="thickThin">
            <a:solidFill>
              <a:srgbClr val="000000"/>
            </a:solidFill>
            <a:prstDash val="solid"/>
            <a:miter lim="800000"/>
          </a:ln>
          <a:effectLst>
            <a:innerShdw blurRad="76200">
              <a:srgbClr val="000000"/>
            </a:innerShdw>
          </a:effectLst>
        </p:spPr>
      </p:pic>
      <p:pic>
        <p:nvPicPr>
          <p:cNvPr id="8" name="Рисунок 7" descr="E:\все фотографии\IMAG1915.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6644" y="3581724"/>
            <a:ext cx="3143250" cy="2357755"/>
          </a:xfrm>
          <a:prstGeom prst="rect">
            <a:avLst/>
          </a:prstGeom>
          <a:ln w="88900" cap="sq" cmpd="thickThin">
            <a:solidFill>
              <a:srgbClr val="000000"/>
            </a:solidFill>
            <a:prstDash val="solid"/>
            <a:miter lim="800000"/>
          </a:ln>
          <a:effectLst>
            <a:innerShdw blurRad="76200">
              <a:srgbClr val="000000"/>
            </a:innerShdw>
          </a:effectLst>
        </p:spPr>
      </p:pic>
      <p:sp>
        <p:nvSpPr>
          <p:cNvPr id="9" name="Прямоугольник 8"/>
          <p:cNvSpPr/>
          <p:nvPr/>
        </p:nvSpPr>
        <p:spPr>
          <a:xfrm>
            <a:off x="8229600" y="2520778"/>
            <a:ext cx="2873204" cy="973472"/>
          </a:xfrm>
          <a:prstGeom prst="rect">
            <a:avLst/>
          </a:prstGeom>
        </p:spPr>
        <p:txBody>
          <a:bodyPr wrap="square">
            <a:spAutoFit/>
          </a:bodyPr>
          <a:lstStyle/>
          <a:p>
            <a:pPr algn="just">
              <a:lnSpc>
                <a:spcPct val="115000"/>
              </a:lnSpc>
              <a:spcAft>
                <a:spcPts val="1000"/>
              </a:spcAft>
            </a:pPr>
            <a:endParaRPr lang="ru-RU" sz="1200" b="1" i="1"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ru-RU" sz="1200" b="1" i="1"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sz="1200" b="1" i="1" dirty="0" smtClean="0">
                <a:latin typeface="Calibri" panose="020F0502020204030204" pitchFamily="34" charset="0"/>
                <a:ea typeface="Calibri" panose="020F0502020204030204" pitchFamily="34" charset="0"/>
                <a:cs typeface="Times New Roman" panose="02020603050405020304" pitchFamily="18" charset="0"/>
              </a:rPr>
              <a:t>МТС </a:t>
            </a:r>
            <a:r>
              <a:rPr lang="ru-RU" sz="1200" b="1" i="1" dirty="0">
                <a:latin typeface="Calibri" panose="020F0502020204030204" pitchFamily="34" charset="0"/>
                <a:ea typeface="Calibri" panose="020F0502020204030204" pitchFamily="34" charset="0"/>
                <a:cs typeface="Times New Roman" panose="02020603050405020304" pitchFamily="18" charset="0"/>
              </a:rPr>
              <a:t>был организован в 1937 году.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7555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62897" y="365126"/>
            <a:ext cx="9590902" cy="549274"/>
          </a:xfrm>
        </p:spPr>
        <p:txBody>
          <a:bodyPr>
            <a:normAutofit/>
          </a:bodyPr>
          <a:lstStyle/>
          <a:p>
            <a:pPr algn="ctr"/>
            <a:r>
              <a:rPr lang="ru-RU" sz="3200" b="1" i="1" dirty="0" err="1" smtClean="0">
                <a:latin typeface="Times New Roman" panose="02020603050405020304" pitchFamily="18" charset="0"/>
                <a:cs typeface="Times New Roman" panose="02020603050405020304" pitchFamily="18" charset="0"/>
              </a:rPr>
              <a:t>Молькеево</a:t>
            </a:r>
            <a:r>
              <a:rPr lang="ru-RU" sz="3200" b="1" i="1" dirty="0" smtClean="0">
                <a:latin typeface="Times New Roman" panose="02020603050405020304" pitchFamily="18" charset="0"/>
                <a:cs typeface="Times New Roman" panose="02020603050405020304" pitchFamily="18" charset="0"/>
              </a:rPr>
              <a:t> приютило сирот войны</a:t>
            </a:r>
            <a:endParaRPr lang="ru-RU" sz="3200" b="1" i="1" dirty="0">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p:txBody>
          <a:bodyPr>
            <a:normAutofit fontScale="55000" lnSpcReduction="20000"/>
          </a:bodyPr>
          <a:lstStyle/>
          <a:p>
            <a:r>
              <a:rPr lang="ru-RU" i="1" dirty="0" smtClean="0"/>
              <a:t>В </a:t>
            </a:r>
            <a:r>
              <a:rPr lang="ru-RU" i="1" dirty="0"/>
              <a:t>годы войны было много осиротевших детей, но </a:t>
            </a:r>
            <a:r>
              <a:rPr lang="ru-RU" i="1" dirty="0" smtClean="0"/>
              <a:t>про </a:t>
            </a:r>
            <a:r>
              <a:rPr lang="ru-RU" i="1" dirty="0"/>
              <a:t>них не забывали, они были в центре внимания. В Татарстане в войну создается сеть интернатов для детей, вывезенных из фашистской оккупации. В 1941 году детскими учреждениями  приняты 2250 детей, к 1945 году их число достигло 12 тысяч. Дети Москвы, Ленинграда, Украины, Белоруссии, Эстонии, Латвии нашли в республике свой второй дом. В декабре 1942 года в селе </a:t>
            </a:r>
            <a:r>
              <a:rPr lang="ru-RU" i="1" dirty="0" err="1"/>
              <a:t>Молькеево</a:t>
            </a:r>
            <a:r>
              <a:rPr lang="ru-RU" i="1" dirty="0"/>
              <a:t> Кайбицкого района тоже был открыт детдом для эвакуированных детей. Евдокия Малова, проработавшая в нем воспитателем со дня открытия и до закрытия, вспоминает:</a:t>
            </a:r>
            <a:endParaRPr lang="ru-RU" dirty="0"/>
          </a:p>
          <a:p>
            <a:r>
              <a:rPr lang="ru-RU" i="1" dirty="0"/>
              <a:t>-Дети и война- нет более ужасного сближения противоположных вещей на свете,-  рассказала она.- И   сколько их, детских   судеб, исковерканных войной, повстречала я в детдоме! Детей, потерявших матерей… К нам в детдом привезли около тридцати детей из Белоруссии. Некоторые из них из- за срочной эвакуации полностью потеряли связь с родителями. Я работала воспитательницей вместе с Антониной Комаровой, Марьям </a:t>
            </a:r>
            <a:r>
              <a:rPr lang="ru-RU" i="1" dirty="0" err="1"/>
              <a:t>Бекметовой</a:t>
            </a:r>
            <a:r>
              <a:rPr lang="ru-RU" i="1" dirty="0"/>
              <a:t>,  Зинаидой  </a:t>
            </a:r>
            <a:r>
              <a:rPr lang="ru-RU" i="1" dirty="0" err="1"/>
              <a:t>Аржанухиной</a:t>
            </a:r>
            <a:r>
              <a:rPr lang="ru-RU" i="1" dirty="0"/>
              <a:t>. К сожалению,  некоторых из них уже нет в живых. Вскоре число воспитанников в детдоме возросло до ста. Их распределили на 4 группы. Среди них были сироты из Старых </a:t>
            </a:r>
            <a:r>
              <a:rPr lang="ru-RU" i="1" dirty="0" err="1"/>
              <a:t>Чечкаб</a:t>
            </a:r>
            <a:r>
              <a:rPr lang="ru-RU" i="1" dirty="0"/>
              <a:t>,  сестры Марьям и </a:t>
            </a:r>
            <a:r>
              <a:rPr lang="ru-RU" i="1" dirty="0" err="1"/>
              <a:t>Сария</a:t>
            </a:r>
            <a:r>
              <a:rPr lang="ru-RU" i="1" dirty="0"/>
              <a:t>. Не знаю, живы ли они? Условия работы были тяжелыми.  Сами воспитатели заготавливали дрова, в помещениях стоял холод, еды не хватало, были проблемы и с одеждой для детей. Один раз из Америки пришли посылки с подержанной одеждой. Чтобы одеть детей, на работу приняли двух портных. Они перешили взрослые вещи. Детдом содержал корову. От голода детей спас яичный порошок, тоже поступивший из Америки, хлеб выдавали по норме. Из-за вшивости детей стригли наголо. Дети полностью освоили школьную программу, учились шить, вышивать, плотничать. Летом для детей в </a:t>
            </a:r>
            <a:r>
              <a:rPr lang="ru-RU" i="1" dirty="0" err="1"/>
              <a:t>Турминском</a:t>
            </a:r>
            <a:r>
              <a:rPr lang="ru-RU" i="1" dirty="0"/>
              <a:t> открывался лагерь отдыха. Нашли среди жителей и желающие усыновить сирот. Мальчика по имени </a:t>
            </a:r>
            <a:r>
              <a:rPr lang="ru-RU" i="1" dirty="0" err="1"/>
              <a:t>Камал</a:t>
            </a:r>
            <a:r>
              <a:rPr lang="ru-RU" i="1" dirty="0"/>
              <a:t> забрали в </a:t>
            </a:r>
            <a:r>
              <a:rPr lang="ru-RU" i="1" dirty="0" err="1"/>
              <a:t>Чутеево</a:t>
            </a:r>
            <a:r>
              <a:rPr lang="ru-RU" i="1" dirty="0"/>
              <a:t>. Но он </a:t>
            </a:r>
            <a:r>
              <a:rPr lang="ru-RU" i="1" dirty="0" err="1"/>
              <a:t>плакал,скучая</a:t>
            </a:r>
            <a:r>
              <a:rPr lang="ru-RU" i="1" dirty="0"/>
              <a:t> по детскому дому, и мы были вынуждены через 4 дня привезти его обратно. Работники детского дома старались ласковым словом хоть на миг заставить забыть про печаль. После окончания семилетки воспитатели отвозили детей в </a:t>
            </a:r>
            <a:r>
              <a:rPr lang="ru-RU" i="1" dirty="0" err="1"/>
              <a:t>профучилище</a:t>
            </a:r>
            <a:r>
              <a:rPr lang="ru-RU" i="1" dirty="0"/>
              <a:t> Казани. Из </a:t>
            </a:r>
            <a:r>
              <a:rPr lang="ru-RU" i="1" dirty="0" err="1"/>
              <a:t>Куланги</a:t>
            </a:r>
            <a:r>
              <a:rPr lang="ru-RU" i="1" dirty="0"/>
              <a:t> до Свияжска ехали на поезде. Ночевали там и утром снова в путь. В училище детдомовцев принимали неохотно. После войны некоторых увезли родные. Детдом в </a:t>
            </a:r>
            <a:r>
              <a:rPr lang="ru-RU" i="1" dirty="0" err="1"/>
              <a:t>Молькеево</a:t>
            </a:r>
            <a:r>
              <a:rPr lang="ru-RU" i="1" dirty="0"/>
              <a:t> работал до 1953 года, затем его перевели в Апастово.</a:t>
            </a:r>
            <a:endParaRPr lang="ru-RU" dirty="0"/>
          </a:p>
          <a:p>
            <a:endParaRPr lang="ru-RU" dirty="0"/>
          </a:p>
        </p:txBody>
      </p:sp>
    </p:spTree>
    <p:extLst>
      <p:ext uri="{BB962C8B-B14F-4D97-AF65-F5344CB8AC3E}">
        <p14:creationId xmlns:p14="http://schemas.microsoft.com/office/powerpoint/2010/main" val="1034550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38184" y="365126"/>
            <a:ext cx="9615616" cy="458658"/>
          </a:xfrm>
        </p:spPr>
        <p:txBody>
          <a:bodyPr>
            <a:noAutofit/>
          </a:bodyPr>
          <a:lstStyle/>
          <a:p>
            <a:pPr algn="ctr"/>
            <a:r>
              <a:rPr lang="ru-RU" sz="3200" b="1" i="1" dirty="0" smtClean="0">
                <a:latin typeface="Times New Roman" panose="02020603050405020304" pitchFamily="18" charset="0"/>
                <a:cs typeface="Times New Roman" panose="02020603050405020304" pitchFamily="18" charset="0"/>
              </a:rPr>
              <a:t>Детский сад</a:t>
            </a:r>
            <a:endParaRPr lang="ru-RU" sz="3200" b="1" i="1" dirty="0">
              <a:latin typeface="Times New Roman" panose="02020603050405020304" pitchFamily="18" charset="0"/>
              <a:cs typeface="Times New Roman" panose="02020603050405020304" pitchFamily="18" charset="0"/>
            </a:endParaRPr>
          </a:p>
        </p:txBody>
      </p:sp>
      <p:sp>
        <p:nvSpPr>
          <p:cNvPr id="5" name="Объект 4"/>
          <p:cNvSpPr>
            <a:spLocks noGrp="1"/>
          </p:cNvSpPr>
          <p:nvPr>
            <p:ph sz="half" idx="1"/>
          </p:nvPr>
        </p:nvSpPr>
        <p:spPr>
          <a:xfrm>
            <a:off x="760396" y="1232034"/>
            <a:ext cx="5236143" cy="5265019"/>
          </a:xfrm>
        </p:spPr>
        <p:txBody>
          <a:bodyPr>
            <a:normAutofit fontScale="62500" lnSpcReduction="20000"/>
          </a:bodyPr>
          <a:lstStyle/>
          <a:p>
            <a:pPr marL="0" indent="0">
              <a:buNone/>
            </a:pPr>
            <a:endParaRPr lang="ru-RU" sz="1400" i="1" dirty="0" smtClean="0"/>
          </a:p>
          <a:p>
            <a:pPr marL="0" indent="0">
              <a:buNone/>
            </a:pPr>
            <a:r>
              <a:rPr lang="ru-RU" sz="2200" i="1" dirty="0" smtClean="0"/>
              <a:t>На </a:t>
            </a:r>
            <a:r>
              <a:rPr lang="ru-RU" sz="2200" i="1" dirty="0"/>
              <a:t>основании «Книги приказов» Молькеевский детский сад начал свою работу 28 марта </a:t>
            </a:r>
            <a:r>
              <a:rPr lang="ru-RU" sz="2200" i="1" dirty="0" smtClean="0"/>
              <a:t> 1949 года. </a:t>
            </a:r>
            <a:r>
              <a:rPr lang="ru-RU" sz="2200" i="1" dirty="0"/>
              <a:t>В то время был </a:t>
            </a:r>
            <a:r>
              <a:rPr lang="ru-RU" sz="2200" i="1" dirty="0" err="1"/>
              <a:t>Подберезенский</a:t>
            </a:r>
            <a:r>
              <a:rPr lang="ru-RU" sz="2200" i="1" dirty="0"/>
              <a:t> район. По решению заседания райисполкома в 1961 году Молькеевский д/сад объединили с </a:t>
            </a:r>
            <a:r>
              <a:rPr lang="ru-RU" sz="2200" i="1" dirty="0" err="1"/>
              <a:t>Молькеевскими</a:t>
            </a:r>
            <a:r>
              <a:rPr lang="ru-RU" sz="2200" i="1" dirty="0"/>
              <a:t> детскими яслями, в единое дошкольное детское учреждение ясли-сад. Заведующей в то время работала Волкова Валентина Васильевна. Воспитатели: Андреева Агния Андреевна и Кузнецова </a:t>
            </a:r>
            <a:r>
              <a:rPr lang="ru-RU" sz="2200" i="1" dirty="0" err="1"/>
              <a:t>Феокла</a:t>
            </a:r>
            <a:r>
              <a:rPr lang="ru-RU" sz="2200" i="1" dirty="0"/>
              <a:t> Степановна. Медсестрой работала Воробьева Елизавета Ивановна. Медсестры, работающие в яслях, так называемые ясельные сестры, должны были иметь специальную подготовку для работы в этих учреждениях. Они должны были быть хорошо знакомы с вопросами питания детей, ухода за ними, профилактики детских заболеваний, с воспитательной работой в детских учреждениях.  Медработники, осуществляли контроль за здоровьем детей в ясли- садах, особое внимание уделяли режиму питания. Сельские ясли создавались в районных центрах, колхозах и совхозах. В районных центрах и совхозах ясли содержались за счет государственного бюджета, в колхозах- на средства колхоза. При сельских ясли- садах создавался общественный совет, призванный оказывать помощь в работе яслей. В состав совета входили родители, представители правления колхоза, сельской общественности, медсестра. В 1961 году ясли - сад посещали свыше 50 детей. Разделялись они на 3 группы. Первая группа ясельная, вторая - средняя, третья - старшая группа. С 1980 года до 2011 года в течение 30 лет детским садом заведовала Андреева Татьяна Алексеевна. С 1997 года детский сад стал одной разновозрастной группой. На сегодняшний день заведующей детского сада работает </a:t>
            </a:r>
            <a:r>
              <a:rPr lang="ru-RU" sz="2200" i="1" dirty="0" err="1"/>
              <a:t>Губеева</a:t>
            </a:r>
            <a:r>
              <a:rPr lang="ru-RU" sz="2200" i="1" dirty="0"/>
              <a:t> Надежда Петровна. Воспитатель: </a:t>
            </a:r>
            <a:r>
              <a:rPr lang="ru-RU" sz="2200" i="1" dirty="0" err="1"/>
              <a:t>Бичарина</a:t>
            </a:r>
            <a:r>
              <a:rPr lang="ru-RU" sz="2200" i="1" dirty="0"/>
              <a:t> Майя Геннадиевна, помощник воспитателя Воробьева Марина Алексеевна. Детский сад посещают 17 детей в возрасте с 1,5-7 лет</a:t>
            </a:r>
            <a:r>
              <a:rPr lang="ru-RU" sz="2200" i="1" dirty="0" smtClean="0"/>
              <a:t>.</a:t>
            </a:r>
            <a:r>
              <a:rPr lang="ru-RU" sz="2200" i="1" dirty="0"/>
              <a:t> </a:t>
            </a:r>
            <a:endParaRPr lang="ru-RU" sz="2200" dirty="0"/>
          </a:p>
          <a:p>
            <a:endParaRPr lang="ru-RU" sz="2200" dirty="0"/>
          </a:p>
        </p:txBody>
      </p:sp>
      <p:pic>
        <p:nvPicPr>
          <p:cNvPr id="7" name="Объект 6"/>
          <p:cNvPicPr>
            <a:picLocks noGrp="1" noChangeAspect="1"/>
          </p:cNvPicPr>
          <p:nvPr>
            <p:ph sz="half" idx="2"/>
          </p:nvPr>
        </p:nvPicPr>
        <p:blipFill>
          <a:blip r:embed="rId3"/>
          <a:stretch>
            <a:fillRect/>
          </a:stretch>
        </p:blipFill>
        <p:spPr>
          <a:xfrm>
            <a:off x="6922051" y="1825625"/>
            <a:ext cx="2792210" cy="2097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p:cNvPicPr>
            <a:picLocks noChangeAspect="1"/>
          </p:cNvPicPr>
          <p:nvPr/>
        </p:nvPicPr>
        <p:blipFill>
          <a:blip r:embed="rId4"/>
          <a:stretch>
            <a:fillRect/>
          </a:stretch>
        </p:blipFill>
        <p:spPr>
          <a:xfrm>
            <a:off x="6922051" y="4085308"/>
            <a:ext cx="2792210" cy="20916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9786551" y="3105665"/>
            <a:ext cx="2290119" cy="246221"/>
          </a:xfrm>
          <a:prstGeom prst="rect">
            <a:avLst/>
          </a:prstGeom>
          <a:noFill/>
        </p:spPr>
        <p:txBody>
          <a:bodyPr wrap="square" rtlCol="0">
            <a:spAutoFit/>
          </a:bodyPr>
          <a:lstStyle/>
          <a:p>
            <a:r>
              <a:rPr lang="ru-RU" sz="1000" dirty="0" smtClean="0"/>
              <a:t>Здание детского сада до ремонта</a:t>
            </a:r>
            <a:endParaRPr lang="ru-RU" sz="1000" dirty="0"/>
          </a:p>
        </p:txBody>
      </p:sp>
      <p:sp>
        <p:nvSpPr>
          <p:cNvPr id="10" name="TextBox 9"/>
          <p:cNvSpPr txBox="1"/>
          <p:nvPr/>
        </p:nvSpPr>
        <p:spPr>
          <a:xfrm>
            <a:off x="9951308" y="5914768"/>
            <a:ext cx="2010033" cy="400110"/>
          </a:xfrm>
          <a:prstGeom prst="rect">
            <a:avLst/>
          </a:prstGeom>
          <a:noFill/>
        </p:spPr>
        <p:txBody>
          <a:bodyPr wrap="square" rtlCol="0">
            <a:spAutoFit/>
          </a:bodyPr>
          <a:lstStyle/>
          <a:p>
            <a:r>
              <a:rPr lang="ru-RU" sz="1000" dirty="0" smtClean="0"/>
              <a:t>Здание детского сада после ремонта</a:t>
            </a:r>
            <a:endParaRPr lang="ru-RU" sz="1000" dirty="0"/>
          </a:p>
        </p:txBody>
      </p:sp>
    </p:spTree>
    <p:extLst>
      <p:ext uri="{BB962C8B-B14F-4D97-AF65-F5344CB8AC3E}">
        <p14:creationId xmlns:p14="http://schemas.microsoft.com/office/powerpoint/2010/main" val="2623185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74358" y="457200"/>
            <a:ext cx="3997668" cy="827903"/>
          </a:xfrm>
        </p:spPr>
        <p:txBody>
          <a:bodyPr>
            <a:normAutofit fontScale="90000"/>
          </a:bodyPr>
          <a:lstStyle/>
          <a:p>
            <a:r>
              <a:rPr lang="ru-RU" sz="2800" b="1" i="1" dirty="0">
                <a:latin typeface="Times New Roman" panose="02020603050405020304" pitchFamily="18" charset="0"/>
                <a:cs typeface="Times New Roman" panose="02020603050405020304" pitchFamily="18" charset="0"/>
              </a:rPr>
              <a:t>Библиотека в селе </a:t>
            </a:r>
            <a:r>
              <a:rPr lang="ru-RU" sz="2800" b="1" i="1" dirty="0" err="1">
                <a:latin typeface="Times New Roman" panose="02020603050405020304" pitchFamily="18" charset="0"/>
                <a:cs typeface="Times New Roman" panose="02020603050405020304" pitchFamily="18" charset="0"/>
              </a:rPr>
              <a:t>Молькеево</a:t>
            </a:r>
            <a:endParaRPr lang="ru-RU" sz="2800" b="1" i="1" dirty="0">
              <a:latin typeface="Times New Roman" panose="02020603050405020304" pitchFamily="18" charset="0"/>
              <a:cs typeface="Times New Roman" panose="02020603050405020304" pitchFamily="18" charset="0"/>
            </a:endParaRPr>
          </a:p>
        </p:txBody>
      </p:sp>
      <p:pic>
        <p:nvPicPr>
          <p:cNvPr id="8" name="Рисунок 7"/>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508" r="2508"/>
          <a:stretch>
            <a:fillRect/>
          </a:stretch>
        </p:blipFill>
        <p:spPr>
          <a:xfrm>
            <a:off x="5947717" y="3361830"/>
            <a:ext cx="3172019" cy="250465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Текст 6"/>
          <p:cNvSpPr>
            <a:spLocks noGrp="1"/>
          </p:cNvSpPr>
          <p:nvPr>
            <p:ph type="body" sz="half" idx="2"/>
          </p:nvPr>
        </p:nvSpPr>
        <p:spPr>
          <a:xfrm>
            <a:off x="510745" y="1392195"/>
            <a:ext cx="4514335" cy="4596713"/>
          </a:xfrm>
        </p:spPr>
        <p:txBody>
          <a:bodyPr>
            <a:normAutofit/>
          </a:bodyPr>
          <a:lstStyle/>
          <a:p>
            <a:pPr marL="228600" lvl="0" indent="-228600">
              <a:buFont typeface="Arial" panose="020B0604020202020204" pitchFamily="34" charset="0"/>
              <a:buChar char="•"/>
            </a:pPr>
            <a:endParaRPr lang="ru-RU" sz="1400" dirty="0" smtClean="0">
              <a:solidFill>
                <a:prstClr val="black"/>
              </a:solidFill>
            </a:endParaRPr>
          </a:p>
          <a:p>
            <a:pPr marL="228600" lvl="0" indent="-228600">
              <a:buFont typeface="Arial" panose="020B0604020202020204" pitchFamily="34" charset="0"/>
              <a:buChar char="•"/>
            </a:pPr>
            <a:r>
              <a:rPr lang="ru-RU" sz="1400" dirty="0" smtClean="0">
                <a:solidFill>
                  <a:prstClr val="black"/>
                </a:solidFill>
              </a:rPr>
              <a:t>Библиотека </a:t>
            </a:r>
            <a:r>
              <a:rPr lang="ru-RU" sz="1400" dirty="0">
                <a:solidFill>
                  <a:prstClr val="black"/>
                </a:solidFill>
              </a:rPr>
              <a:t>- древнее и всегда новое создание человечества. И хотя история библиотек уходит в глубь тысячелетий, многие  библиотеки были основаны на рубеже ХIХ-ХХ столетий. В немалой степени этому способствовало широко развернувшееся в России в 1899 году празднование 100- </a:t>
            </a:r>
            <a:r>
              <a:rPr lang="ru-RU" sz="1400" dirty="0" err="1">
                <a:solidFill>
                  <a:prstClr val="black"/>
                </a:solidFill>
              </a:rPr>
              <a:t>летия</a:t>
            </a:r>
            <a:r>
              <a:rPr lang="ru-RU" sz="1400" dirty="0">
                <a:solidFill>
                  <a:prstClr val="black"/>
                </a:solidFill>
              </a:rPr>
              <a:t> со дня рождения А.С. Пушкина. </a:t>
            </a:r>
            <a:r>
              <a:rPr lang="ru-RU" sz="1400" dirty="0" err="1">
                <a:solidFill>
                  <a:prstClr val="black"/>
                </a:solidFill>
              </a:rPr>
              <a:t>Молькеевская</a:t>
            </a:r>
            <a:r>
              <a:rPr lang="ru-RU" sz="1400" dirty="0">
                <a:solidFill>
                  <a:prstClr val="black"/>
                </a:solidFill>
              </a:rPr>
              <a:t> сельская библиотека, основанная в 1920 г., она тогда называлась изба - читальней. Изба - читальня находилась в частном доме -  </a:t>
            </a:r>
            <a:r>
              <a:rPr lang="ru-RU" sz="1400" dirty="0" err="1">
                <a:solidFill>
                  <a:prstClr val="black"/>
                </a:solidFill>
              </a:rPr>
              <a:t>Шпакова</a:t>
            </a:r>
            <a:r>
              <a:rPr lang="ru-RU" sz="1400" dirty="0">
                <a:solidFill>
                  <a:prstClr val="black"/>
                </a:solidFill>
              </a:rPr>
              <a:t>  Игнатия. Заведующим библиотекой  в это время работал  Марков Илларион. </a:t>
            </a:r>
          </a:p>
          <a:p>
            <a:pPr marL="228600" lvl="0" indent="-228600">
              <a:buFont typeface="Arial" panose="020B0604020202020204" pitchFamily="34" charset="0"/>
              <a:buChar char="•"/>
            </a:pPr>
            <a:r>
              <a:rPr lang="ru-RU" sz="1400" dirty="0">
                <a:solidFill>
                  <a:prstClr val="black"/>
                </a:solidFill>
              </a:rPr>
              <a:t>В эти годы в ситуации необразованности, низкой культуры населения библиотекари делают все, чтобы донести книгу в массы: проводятся громкие читки (большой популярностью пользуются газеты), оказывается помощь по организации изб-читален в селах.</a:t>
            </a:r>
          </a:p>
          <a:p>
            <a:endParaRPr lang="ru-RU" dirty="0"/>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1486" y="553993"/>
            <a:ext cx="3218251" cy="241368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37636" y="1824443"/>
            <a:ext cx="2306080" cy="307477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742722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6670" y="3721285"/>
            <a:ext cx="3215700" cy="2424142"/>
          </a:xfrm>
          <a:prstGeom prst="rect">
            <a:avLst/>
          </a:prstGeom>
          <a:ln>
            <a:noFill/>
          </a:ln>
          <a:effectLst>
            <a:softEdge rad="112500"/>
          </a:effectLst>
        </p:spPr>
      </p:pic>
      <p:sp>
        <p:nvSpPr>
          <p:cNvPr id="5" name="Заголовок 4"/>
          <p:cNvSpPr>
            <a:spLocks noGrp="1"/>
          </p:cNvSpPr>
          <p:nvPr>
            <p:ph type="title"/>
          </p:nvPr>
        </p:nvSpPr>
        <p:spPr>
          <a:xfrm>
            <a:off x="1013254" y="457200"/>
            <a:ext cx="3758771" cy="753762"/>
          </a:xfrm>
        </p:spPr>
        <p:txBody>
          <a:bodyPr>
            <a:normAutofit fontScale="90000"/>
          </a:bodyPr>
          <a:lstStyle/>
          <a:p>
            <a:r>
              <a:rPr lang="ru-RU" sz="2500" b="1" i="1" dirty="0">
                <a:solidFill>
                  <a:prstClr val="black"/>
                </a:solidFill>
                <a:latin typeface="Times New Roman" panose="02020603050405020304" pitchFamily="18" charset="0"/>
                <a:cs typeface="Times New Roman" panose="02020603050405020304" pitchFamily="18" charset="0"/>
              </a:rPr>
              <a:t>Библиотека в селе </a:t>
            </a:r>
            <a:r>
              <a:rPr lang="ru-RU" sz="2500" b="1" i="1" dirty="0" err="1">
                <a:solidFill>
                  <a:prstClr val="black"/>
                </a:solidFill>
                <a:latin typeface="Times New Roman" panose="02020603050405020304" pitchFamily="18" charset="0"/>
                <a:cs typeface="Times New Roman" panose="02020603050405020304" pitchFamily="18" charset="0"/>
              </a:rPr>
              <a:t>Молькеево</a:t>
            </a:r>
            <a:endParaRPr lang="ru-RU" dirty="0"/>
          </a:p>
        </p:txBody>
      </p:sp>
      <p:pic>
        <p:nvPicPr>
          <p:cNvPr id="2" name="Объект 1"/>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4512" t="9129" r="3396" b="10257"/>
          <a:stretch/>
        </p:blipFill>
        <p:spPr>
          <a:xfrm>
            <a:off x="5823661" y="346205"/>
            <a:ext cx="3864035" cy="25368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Текст 6"/>
          <p:cNvSpPr>
            <a:spLocks noGrp="1"/>
          </p:cNvSpPr>
          <p:nvPr>
            <p:ph type="body" sz="half" idx="2"/>
          </p:nvPr>
        </p:nvSpPr>
        <p:spPr>
          <a:xfrm>
            <a:off x="782596" y="1614616"/>
            <a:ext cx="4909750" cy="4254372"/>
          </a:xfrm>
        </p:spPr>
        <p:txBody>
          <a:bodyPr>
            <a:normAutofit lnSpcReduction="10000"/>
          </a:bodyPr>
          <a:lstStyle/>
          <a:p>
            <a:pPr marL="228600" lvl="0" indent="-228600">
              <a:buFont typeface="Arial" panose="020B0604020202020204" pitchFamily="34" charset="0"/>
              <a:buChar char="•"/>
            </a:pPr>
            <a:r>
              <a:rPr lang="ru-RU" sz="1400" dirty="0">
                <a:solidFill>
                  <a:prstClr val="black"/>
                </a:solidFill>
              </a:rPr>
              <a:t>Меры по решительной перестройке библиотечной работы с тем, чтобы превратить библиотеки в культурные центры, расширить сеть библиотек, улучшить их материальное положение, комплектование фондов, содействовать повышению квалификации кадров были намечены в постановлении ЦК ВКП (б) "Об улучшении библиотечной работы" (30 октября 1929 г.) и постановлении ЦИК СССР "О библиотечном деле в союзе ССР" (27 марта 1934г.).</a:t>
            </a:r>
          </a:p>
          <a:p>
            <a:pPr marL="228600" lvl="0" indent="-228600">
              <a:buFont typeface="Arial" panose="020B0604020202020204" pitchFamily="34" charset="0"/>
              <a:buChar char="•"/>
            </a:pPr>
            <a:r>
              <a:rPr lang="ru-RU" sz="1400" dirty="0">
                <a:solidFill>
                  <a:prstClr val="black"/>
                </a:solidFill>
              </a:rPr>
              <a:t>Оживлению библиотечной работы, привлечению в библиотеки бедняков, крестьян, ударников труда, молодежи способствовал библиотечный подход. Он рассматривался как важное государственное мероприятие.</a:t>
            </a:r>
          </a:p>
          <a:p>
            <a:pPr marL="228600" lvl="0" indent="-228600">
              <a:buFont typeface="Arial" panose="020B0604020202020204" pitchFamily="34" charset="0"/>
              <a:buChar char="•"/>
            </a:pPr>
            <a:r>
              <a:rPr lang="ru-RU" sz="1400" dirty="0">
                <a:solidFill>
                  <a:prstClr val="black"/>
                </a:solidFill>
              </a:rPr>
              <a:t>Когда  в деревне Старый </a:t>
            </a:r>
            <a:r>
              <a:rPr lang="ru-RU" sz="1400" dirty="0" err="1">
                <a:solidFill>
                  <a:prstClr val="black"/>
                </a:solidFill>
              </a:rPr>
              <a:t>Курбаш</a:t>
            </a:r>
            <a:r>
              <a:rPr lang="ru-RU" sz="1400" dirty="0">
                <a:solidFill>
                  <a:prstClr val="black"/>
                </a:solidFill>
              </a:rPr>
              <a:t> построили бревенчатый  сельский клуб, изба- читальня находилась в этом здании до 1949 года.</a:t>
            </a:r>
          </a:p>
          <a:p>
            <a:pPr marL="228600" lvl="0" indent="-228600">
              <a:buFont typeface="Arial" panose="020B0604020202020204" pitchFamily="34" charset="0"/>
              <a:buChar char="•"/>
            </a:pPr>
            <a:r>
              <a:rPr lang="ru-RU" sz="1400" dirty="0">
                <a:solidFill>
                  <a:prstClr val="black"/>
                </a:solidFill>
              </a:rPr>
              <a:t>Годы войны стали важным этапом в развитии духовной культуры, характеризующимся мобилизацией всех творческих сил. С 1941 по 1949 </a:t>
            </a:r>
            <a:r>
              <a:rPr lang="ru-RU" sz="1400" dirty="0" err="1">
                <a:solidFill>
                  <a:prstClr val="black"/>
                </a:solidFill>
              </a:rPr>
              <a:t>г.г</a:t>
            </a:r>
            <a:r>
              <a:rPr lang="ru-RU" sz="1400" dirty="0">
                <a:solidFill>
                  <a:prstClr val="black"/>
                </a:solidFill>
              </a:rPr>
              <a:t>  в библиотеке работала </a:t>
            </a:r>
            <a:r>
              <a:rPr lang="ru-RU" sz="1400" dirty="0" err="1">
                <a:solidFill>
                  <a:prstClr val="black"/>
                </a:solidFill>
              </a:rPr>
              <a:t>Митачкина</a:t>
            </a:r>
            <a:r>
              <a:rPr lang="ru-RU" sz="1400" dirty="0">
                <a:solidFill>
                  <a:prstClr val="black"/>
                </a:solidFill>
              </a:rPr>
              <a:t> Анна И.  При библиотеке начинает работать кружок любителей книги.  По-прежнему излюбленной формой массовой работы являются громкие читки. </a:t>
            </a:r>
          </a:p>
          <a:p>
            <a:endParaRPr lang="ru-RU" dirty="0"/>
          </a:p>
        </p:txBody>
      </p:sp>
      <p:pic>
        <p:nvPicPr>
          <p:cNvPr id="3" name="Рисунок 2"/>
          <p:cNvPicPr>
            <a:picLocks noChangeAspect="1"/>
          </p:cNvPicPr>
          <p:nvPr/>
        </p:nvPicPr>
        <p:blipFill rotWithShape="1">
          <a:blip r:embed="rId5" cstate="print">
            <a:extLst>
              <a:ext uri="{28A0092B-C50C-407E-A947-70E740481C1C}">
                <a14:useLocalDpi xmlns:a14="http://schemas.microsoft.com/office/drawing/2010/main" val="0"/>
              </a:ext>
            </a:extLst>
          </a:blip>
          <a:srcRect l="12613" t="11291" r="10270" b="14594"/>
          <a:stretch/>
        </p:blipFill>
        <p:spPr>
          <a:xfrm>
            <a:off x="7957754" y="3350346"/>
            <a:ext cx="3877778" cy="27950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5494638" y="5931243"/>
            <a:ext cx="2177732" cy="600164"/>
          </a:xfrm>
          <a:prstGeom prst="rect">
            <a:avLst/>
          </a:prstGeom>
          <a:noFill/>
        </p:spPr>
        <p:txBody>
          <a:bodyPr wrap="square" rtlCol="0">
            <a:spAutoFit/>
          </a:bodyPr>
          <a:lstStyle/>
          <a:p>
            <a:endParaRPr lang="ru-RU" sz="1100" dirty="0" smtClean="0"/>
          </a:p>
          <a:p>
            <a:endParaRPr lang="ru-RU" sz="1100" dirty="0"/>
          </a:p>
          <a:p>
            <a:r>
              <a:rPr lang="ru-RU" sz="1100" dirty="0" smtClean="0"/>
              <a:t>Сельский клуб</a:t>
            </a:r>
            <a:endParaRPr lang="ru-RU" sz="1100" dirty="0"/>
          </a:p>
        </p:txBody>
      </p:sp>
    </p:spTree>
    <p:extLst>
      <p:ext uri="{BB962C8B-B14F-4D97-AF65-F5344CB8AC3E}">
        <p14:creationId xmlns:p14="http://schemas.microsoft.com/office/powerpoint/2010/main" val="2602443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400431" y="457201"/>
            <a:ext cx="3371593" cy="696096"/>
          </a:xfrm>
        </p:spPr>
        <p:txBody>
          <a:bodyPr>
            <a:normAutofit fontScale="90000"/>
          </a:bodyPr>
          <a:lstStyle/>
          <a:p>
            <a:r>
              <a:rPr lang="ru-RU" sz="2300" b="1" i="1" dirty="0">
                <a:solidFill>
                  <a:prstClr val="black"/>
                </a:solidFill>
                <a:latin typeface="Times New Roman" panose="02020603050405020304" pitchFamily="18" charset="0"/>
                <a:cs typeface="Times New Roman" panose="02020603050405020304" pitchFamily="18" charset="0"/>
              </a:rPr>
              <a:t>Библиотека в селе </a:t>
            </a:r>
            <a:r>
              <a:rPr lang="ru-RU" sz="2300" b="1" i="1" dirty="0" err="1">
                <a:solidFill>
                  <a:prstClr val="black"/>
                </a:solidFill>
                <a:latin typeface="Times New Roman" panose="02020603050405020304" pitchFamily="18" charset="0"/>
                <a:cs typeface="Times New Roman" panose="02020603050405020304" pitchFamily="18" charset="0"/>
              </a:rPr>
              <a:t>Молькеево</a:t>
            </a:r>
            <a:endParaRPr lang="ru-RU" dirty="0"/>
          </a:p>
        </p:txBody>
      </p:sp>
      <p:pic>
        <p:nvPicPr>
          <p:cNvPr id="2" name="Объект 1"/>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4683" t="10115" r="5971" b="8500"/>
          <a:stretch/>
        </p:blipFill>
        <p:spPr>
          <a:xfrm>
            <a:off x="6121667" y="351323"/>
            <a:ext cx="4177364" cy="28538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Текст 6"/>
          <p:cNvSpPr>
            <a:spLocks noGrp="1"/>
          </p:cNvSpPr>
          <p:nvPr>
            <p:ph type="body" sz="half" idx="2"/>
          </p:nvPr>
        </p:nvSpPr>
        <p:spPr>
          <a:xfrm>
            <a:off x="680780" y="1367481"/>
            <a:ext cx="4912712" cy="4493569"/>
          </a:xfrm>
        </p:spPr>
        <p:txBody>
          <a:bodyPr>
            <a:normAutofit fontScale="92500" lnSpcReduction="20000"/>
          </a:bodyPr>
          <a:lstStyle/>
          <a:p>
            <a:pPr marL="228600" lvl="0" indent="-228600">
              <a:buFont typeface="Arial" panose="020B0604020202020204" pitchFamily="34" charset="0"/>
              <a:buChar char="•"/>
            </a:pPr>
            <a:r>
              <a:rPr lang="ru-RU" sz="1500" dirty="0">
                <a:solidFill>
                  <a:prstClr val="black"/>
                </a:solidFill>
              </a:rPr>
              <a:t>В 1949 году в село </a:t>
            </a:r>
            <a:r>
              <a:rPr lang="ru-RU" sz="1500" dirty="0" err="1">
                <a:solidFill>
                  <a:prstClr val="black"/>
                </a:solidFill>
              </a:rPr>
              <a:t>Молькеево</a:t>
            </a:r>
            <a:r>
              <a:rPr lang="ru-RU" sz="1500" dirty="0">
                <a:solidFill>
                  <a:prstClr val="black"/>
                </a:solidFill>
              </a:rPr>
              <a:t> из </a:t>
            </a:r>
            <a:r>
              <a:rPr lang="ru-RU" sz="1500" dirty="0" err="1">
                <a:solidFill>
                  <a:prstClr val="black"/>
                </a:solidFill>
              </a:rPr>
              <a:t>Заинского</a:t>
            </a:r>
            <a:r>
              <a:rPr lang="ru-RU" sz="1500" dirty="0">
                <a:solidFill>
                  <a:prstClr val="black"/>
                </a:solidFill>
              </a:rPr>
              <a:t> района колхоза «</a:t>
            </a:r>
            <a:r>
              <a:rPr lang="ru-RU" sz="1500" dirty="0" err="1">
                <a:solidFill>
                  <a:prstClr val="black"/>
                </a:solidFill>
              </a:rPr>
              <a:t>Байрак</a:t>
            </a:r>
            <a:r>
              <a:rPr lang="ru-RU" sz="1500" dirty="0">
                <a:solidFill>
                  <a:prstClr val="black"/>
                </a:solidFill>
              </a:rPr>
              <a:t>» приехал </a:t>
            </a:r>
            <a:r>
              <a:rPr lang="ru-RU" sz="1500" dirty="0" err="1">
                <a:solidFill>
                  <a:prstClr val="black"/>
                </a:solidFill>
              </a:rPr>
              <a:t>Нуриахметов</a:t>
            </a:r>
            <a:r>
              <a:rPr lang="ru-RU" sz="1500" dirty="0">
                <a:solidFill>
                  <a:prstClr val="black"/>
                </a:solidFill>
              </a:rPr>
              <a:t> </a:t>
            </a:r>
            <a:r>
              <a:rPr lang="ru-RU" sz="1500" dirty="0" err="1">
                <a:solidFill>
                  <a:prstClr val="black"/>
                </a:solidFill>
              </a:rPr>
              <a:t>Махсуд</a:t>
            </a:r>
            <a:r>
              <a:rPr lang="ru-RU" sz="1500" dirty="0">
                <a:solidFill>
                  <a:prstClr val="black"/>
                </a:solidFill>
              </a:rPr>
              <a:t>, который окончил в городе Елабуге культурно- просветительное училище. Вот он организовал настоящую библиотеку, оформлял формуляры, картотеки, инвентарные книги. Тогда библиотеку перевели в бревенчатое здание 1938 года постройки. Значительно улучшилось комплектование библиотек, укреплялась материально-техническая база библиотеки. В эти годы работники библиотеки вели большую просветительскую и информационную работу в области сельского хозяйства: проводили в организациях устные журналы, обсуждение книг. </a:t>
            </a:r>
            <a:r>
              <a:rPr lang="ru-RU" sz="1500" dirty="0" err="1" smtClean="0">
                <a:solidFill>
                  <a:prstClr val="black"/>
                </a:solidFill>
              </a:rPr>
              <a:t>Нуриахметов</a:t>
            </a:r>
            <a:r>
              <a:rPr lang="ru-RU" sz="1500" dirty="0" smtClean="0">
                <a:solidFill>
                  <a:prstClr val="black"/>
                </a:solidFill>
              </a:rPr>
              <a:t> </a:t>
            </a:r>
            <a:r>
              <a:rPr lang="ru-RU" sz="1500" dirty="0" err="1" smtClean="0">
                <a:solidFill>
                  <a:prstClr val="black"/>
                </a:solidFill>
              </a:rPr>
              <a:t>Махсуд</a:t>
            </a:r>
            <a:r>
              <a:rPr lang="ru-RU" sz="1500" dirty="0" smtClean="0">
                <a:solidFill>
                  <a:prstClr val="black"/>
                </a:solidFill>
              </a:rPr>
              <a:t> </a:t>
            </a:r>
            <a:r>
              <a:rPr lang="ru-RU" sz="1500" dirty="0">
                <a:solidFill>
                  <a:prstClr val="black"/>
                </a:solidFill>
              </a:rPr>
              <a:t>проработал до  1951 года. </a:t>
            </a:r>
          </a:p>
          <a:p>
            <a:pPr marL="228600" lvl="0" indent="-228600">
              <a:buFont typeface="Arial" panose="020B0604020202020204" pitchFamily="34" charset="0"/>
              <a:buChar char="•"/>
            </a:pPr>
            <a:r>
              <a:rPr lang="ru-RU" sz="1500" dirty="0">
                <a:solidFill>
                  <a:prstClr val="black"/>
                </a:solidFill>
              </a:rPr>
              <a:t>С 1951-  1955 </a:t>
            </a:r>
            <a:r>
              <a:rPr lang="ru-RU" sz="1500" dirty="0" err="1">
                <a:solidFill>
                  <a:prstClr val="black"/>
                </a:solidFill>
              </a:rPr>
              <a:t>г.г</a:t>
            </a:r>
            <a:r>
              <a:rPr lang="ru-RU" sz="1500" dirty="0">
                <a:solidFill>
                  <a:prstClr val="black"/>
                </a:solidFill>
              </a:rPr>
              <a:t>. в библиотеке проработал Петухов Алексей. </a:t>
            </a:r>
          </a:p>
          <a:p>
            <a:pPr marL="228600" lvl="0" indent="-228600">
              <a:buFont typeface="Arial" panose="020B0604020202020204" pitchFamily="34" charset="0"/>
              <a:buChar char="•"/>
            </a:pPr>
            <a:r>
              <a:rPr lang="ru-RU" sz="1500" dirty="0">
                <a:solidFill>
                  <a:prstClr val="black"/>
                </a:solidFill>
              </a:rPr>
              <a:t>С 1955 -1959 </a:t>
            </a:r>
            <a:r>
              <a:rPr lang="ru-RU" sz="1500" dirty="0" err="1">
                <a:solidFill>
                  <a:prstClr val="black"/>
                </a:solidFill>
              </a:rPr>
              <a:t>г.г</a:t>
            </a:r>
            <a:r>
              <a:rPr lang="ru-RU" sz="1500" dirty="0">
                <a:solidFill>
                  <a:prstClr val="black"/>
                </a:solidFill>
              </a:rPr>
              <a:t>. работала </a:t>
            </a:r>
            <a:r>
              <a:rPr lang="ru-RU" sz="1500" dirty="0" err="1">
                <a:solidFill>
                  <a:prstClr val="black"/>
                </a:solidFill>
              </a:rPr>
              <a:t>Акрымова</a:t>
            </a:r>
            <a:r>
              <a:rPr lang="ru-RU" sz="1500" dirty="0">
                <a:solidFill>
                  <a:prstClr val="black"/>
                </a:solidFill>
              </a:rPr>
              <a:t> Александра Александровна. В эти годы библиотекари организовывали книжные выставки, писали лозунги, проводили читательские конференции, помогали организовывать спектакли. В то время вся молодежь, даже пожилые, собирались в библиотеку, потому-то жители села </a:t>
            </a:r>
            <a:r>
              <a:rPr lang="ru-RU" sz="1500" dirty="0" err="1">
                <a:solidFill>
                  <a:prstClr val="black"/>
                </a:solidFill>
              </a:rPr>
              <a:t>Молькеево</a:t>
            </a:r>
            <a:r>
              <a:rPr lang="ru-RU" sz="1500" dirty="0">
                <a:solidFill>
                  <a:prstClr val="black"/>
                </a:solidFill>
              </a:rPr>
              <a:t>  газеты- журналы почти не выписывали, радио тоже не у всех было. Поэтому им очень интересно было приходить в библиотеку, узнавать все новости нашей страны. Также в библиотеке проводили комсомольские собрания. Они подробно обсуждали и советовались, как и какие мероприятия проводить.</a:t>
            </a:r>
          </a:p>
          <a:p>
            <a:endParaRPr lang="ru-RU" dirty="0"/>
          </a:p>
        </p:txBody>
      </p:sp>
      <p:pic>
        <p:nvPicPr>
          <p:cNvPr id="3" name="Рисунок 2"/>
          <p:cNvPicPr>
            <a:picLocks noChangeAspect="1"/>
          </p:cNvPicPr>
          <p:nvPr/>
        </p:nvPicPr>
        <p:blipFill rotWithShape="1">
          <a:blip r:embed="rId4" cstate="print">
            <a:extLst>
              <a:ext uri="{28A0092B-C50C-407E-A947-70E740481C1C}">
                <a14:useLocalDpi xmlns:a14="http://schemas.microsoft.com/office/drawing/2010/main" val="0"/>
              </a:ext>
            </a:extLst>
          </a:blip>
          <a:srcRect l="6684" t="9333" r="4475" b="9825"/>
          <a:stretch/>
        </p:blipFill>
        <p:spPr>
          <a:xfrm>
            <a:off x="7267074" y="3532271"/>
            <a:ext cx="4421804" cy="30177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55701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99070" y="205946"/>
            <a:ext cx="3972955" cy="922638"/>
          </a:xfrm>
        </p:spPr>
        <p:txBody>
          <a:bodyPr>
            <a:normAutofit/>
          </a:bodyPr>
          <a:lstStyle/>
          <a:p>
            <a:r>
              <a:rPr lang="ru-RU" sz="2800" b="1" i="1" dirty="0">
                <a:solidFill>
                  <a:prstClr val="black"/>
                </a:solidFill>
                <a:latin typeface="Times New Roman" panose="02020603050405020304" pitchFamily="18" charset="0"/>
                <a:cs typeface="Times New Roman" panose="02020603050405020304" pitchFamily="18" charset="0"/>
              </a:rPr>
              <a:t>Библиотека в селе </a:t>
            </a:r>
            <a:r>
              <a:rPr lang="ru-RU" sz="2800" b="1" i="1" dirty="0" err="1">
                <a:solidFill>
                  <a:prstClr val="black"/>
                </a:solidFill>
                <a:latin typeface="Times New Roman" panose="02020603050405020304" pitchFamily="18" charset="0"/>
                <a:cs typeface="Times New Roman" panose="02020603050405020304" pitchFamily="18" charset="0"/>
              </a:rPr>
              <a:t>Молькеево</a:t>
            </a:r>
            <a:endParaRPr lang="ru-RU" dirty="0"/>
          </a:p>
        </p:txBody>
      </p:sp>
      <p:pic>
        <p:nvPicPr>
          <p:cNvPr id="2" name="Рисунок 1"/>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13542" t="9167" r="9877" b="18549"/>
          <a:stretch/>
        </p:blipFill>
        <p:spPr>
          <a:xfrm>
            <a:off x="6006164" y="307928"/>
            <a:ext cx="4038227" cy="28587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Текст 6"/>
          <p:cNvSpPr>
            <a:spLocks noGrp="1"/>
          </p:cNvSpPr>
          <p:nvPr>
            <p:ph type="body" sz="half" idx="2"/>
          </p:nvPr>
        </p:nvSpPr>
        <p:spPr>
          <a:xfrm>
            <a:off x="527222" y="987425"/>
            <a:ext cx="4901426" cy="4881563"/>
          </a:xfrm>
        </p:spPr>
        <p:txBody>
          <a:bodyPr/>
          <a:lstStyle/>
          <a:p>
            <a:pPr marL="228600" lvl="0" indent="-228600">
              <a:buFont typeface="Arial" panose="020B0604020202020204" pitchFamily="34" charset="0"/>
              <a:buChar char="•"/>
            </a:pPr>
            <a:endParaRPr lang="ru-RU" sz="1500" dirty="0" smtClean="0">
              <a:solidFill>
                <a:prstClr val="black"/>
              </a:solidFill>
            </a:endParaRPr>
          </a:p>
          <a:p>
            <a:pPr marL="228600" lvl="0" indent="-228600">
              <a:buFont typeface="Arial" panose="020B0604020202020204" pitchFamily="34" charset="0"/>
              <a:buChar char="•"/>
            </a:pPr>
            <a:endParaRPr lang="ru-RU" sz="1500" dirty="0" smtClean="0">
              <a:solidFill>
                <a:prstClr val="black"/>
              </a:solidFill>
            </a:endParaRPr>
          </a:p>
          <a:p>
            <a:pPr marL="228600" lvl="0" indent="-228600">
              <a:buFont typeface="Arial" panose="020B0604020202020204" pitchFamily="34" charset="0"/>
              <a:buChar char="•"/>
            </a:pPr>
            <a:endParaRPr lang="ru-RU" sz="1500" dirty="0">
              <a:solidFill>
                <a:prstClr val="black"/>
              </a:solidFill>
            </a:endParaRPr>
          </a:p>
          <a:p>
            <a:pPr marL="228600" lvl="0" indent="-228600">
              <a:buFont typeface="Arial" panose="020B0604020202020204" pitchFamily="34" charset="0"/>
              <a:buChar char="•"/>
            </a:pPr>
            <a:r>
              <a:rPr lang="ru-RU" sz="1500" dirty="0" smtClean="0">
                <a:solidFill>
                  <a:prstClr val="black"/>
                </a:solidFill>
              </a:rPr>
              <a:t> </a:t>
            </a:r>
            <a:r>
              <a:rPr lang="ru-RU" sz="1500" dirty="0">
                <a:solidFill>
                  <a:prstClr val="black"/>
                </a:solidFill>
              </a:rPr>
              <a:t>С 1959 года  по 1963 год  библиотекой заведовала </a:t>
            </a:r>
            <a:r>
              <a:rPr lang="ru-RU" sz="1500" dirty="0" err="1">
                <a:solidFill>
                  <a:prstClr val="black"/>
                </a:solidFill>
              </a:rPr>
              <a:t>Акрымова</a:t>
            </a:r>
            <a:r>
              <a:rPr lang="ru-RU" sz="1500" dirty="0">
                <a:solidFill>
                  <a:prstClr val="black"/>
                </a:solidFill>
              </a:rPr>
              <a:t> Елена Михайловна. По образованию учительница. </a:t>
            </a:r>
          </a:p>
          <a:p>
            <a:pPr marL="228600" lvl="0" indent="-228600">
              <a:buFont typeface="Arial" panose="020B0604020202020204" pitchFamily="34" charset="0"/>
              <a:buChar char="•"/>
            </a:pPr>
            <a:r>
              <a:rPr lang="ru-RU" sz="1500" dirty="0">
                <a:solidFill>
                  <a:prstClr val="black"/>
                </a:solidFill>
              </a:rPr>
              <a:t>С 1963 года по 1969 год  библиотекой заведовала Андреева Елизавета Григорьевна.</a:t>
            </a:r>
          </a:p>
          <a:p>
            <a:pPr marL="228600" lvl="0" indent="-228600">
              <a:buFont typeface="Arial" panose="020B0604020202020204" pitchFamily="34" charset="0"/>
              <a:buChar char="•"/>
            </a:pPr>
            <a:r>
              <a:rPr lang="ru-RU" sz="1500" dirty="0">
                <a:solidFill>
                  <a:prstClr val="black"/>
                </a:solidFill>
              </a:rPr>
              <a:t>С 1969 года по 1981 год библиотекарем работала Краснова Елизавета Ивановна. </a:t>
            </a:r>
          </a:p>
          <a:p>
            <a:pPr marL="228600" lvl="0" indent="-228600">
              <a:buFont typeface="Arial" panose="020B0604020202020204" pitchFamily="34" charset="0"/>
              <a:buChar char="•"/>
            </a:pPr>
            <a:r>
              <a:rPr lang="ru-RU" sz="1500" dirty="0">
                <a:solidFill>
                  <a:prstClr val="black"/>
                </a:solidFill>
              </a:rPr>
              <a:t>С 1981 года по 2006 год библиотекарем работала Галкина Галина </a:t>
            </a:r>
            <a:r>
              <a:rPr lang="ru-RU" sz="1500" dirty="0" err="1">
                <a:solidFill>
                  <a:prstClr val="black"/>
                </a:solidFill>
              </a:rPr>
              <a:t>Гурьевна</a:t>
            </a:r>
            <a:r>
              <a:rPr lang="ru-RU" sz="1500" dirty="0">
                <a:solidFill>
                  <a:prstClr val="black"/>
                </a:solidFill>
              </a:rPr>
              <a:t>. Галина </a:t>
            </a:r>
            <a:r>
              <a:rPr lang="ru-RU" sz="1500" dirty="0" err="1">
                <a:solidFill>
                  <a:prstClr val="black"/>
                </a:solidFill>
              </a:rPr>
              <a:t>Гурьевна</a:t>
            </a:r>
            <a:r>
              <a:rPr lang="ru-RU" sz="1500" dirty="0">
                <a:solidFill>
                  <a:prstClr val="black"/>
                </a:solidFill>
              </a:rPr>
              <a:t> проводила интересные мероприятия: устные журналы, диспуты, тематические вечера, читательские конференции. Еженедельно готовили политинформации о главных событиях в стране и за рубежом. В период посевной и уборочной страды библиотекари выезжали на полевые станы с концертами и устными журналами, выпускали "молнии" по итогам работы, о передовиках. </a:t>
            </a:r>
          </a:p>
          <a:p>
            <a:endParaRPr lang="ru-RU" dirty="0"/>
          </a:p>
        </p:txBody>
      </p:sp>
      <p:sp>
        <p:nvSpPr>
          <p:cNvPr id="4" name="TextBox 3"/>
          <p:cNvSpPr txBox="1"/>
          <p:nvPr/>
        </p:nvSpPr>
        <p:spPr>
          <a:xfrm>
            <a:off x="10212404" y="2772076"/>
            <a:ext cx="1780674" cy="276999"/>
          </a:xfrm>
          <a:prstGeom prst="rect">
            <a:avLst/>
          </a:prstGeom>
          <a:noFill/>
        </p:spPr>
        <p:txBody>
          <a:bodyPr wrap="square" rtlCol="0">
            <a:spAutoFit/>
          </a:bodyPr>
          <a:lstStyle/>
          <a:p>
            <a:r>
              <a:rPr lang="ru-RU" sz="1200" dirty="0" smtClean="0"/>
              <a:t>1987 год</a:t>
            </a:r>
            <a:endParaRPr lang="ru-RU" sz="1200" dirty="0"/>
          </a:p>
        </p:txBody>
      </p:sp>
      <p:pic>
        <p:nvPicPr>
          <p:cNvPr id="8" name="Рисунок 7"/>
          <p:cNvPicPr>
            <a:picLocks noChangeAspect="1"/>
          </p:cNvPicPr>
          <p:nvPr/>
        </p:nvPicPr>
        <p:blipFill rotWithShape="1">
          <a:blip r:embed="rId4" cstate="print">
            <a:extLst>
              <a:ext uri="{28A0092B-C50C-407E-A947-70E740481C1C}">
                <a14:useLocalDpi xmlns:a14="http://schemas.microsoft.com/office/drawing/2010/main" val="0"/>
              </a:ext>
            </a:extLst>
          </a:blip>
          <a:srcRect l="3776" t="9553" r="2619" b="5701"/>
          <a:stretch/>
        </p:blipFill>
        <p:spPr>
          <a:xfrm>
            <a:off x="7449954" y="3570973"/>
            <a:ext cx="3898231" cy="264694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9" name="TextBox 8"/>
          <p:cNvSpPr txBox="1"/>
          <p:nvPr/>
        </p:nvSpPr>
        <p:spPr>
          <a:xfrm>
            <a:off x="7815714" y="6516303"/>
            <a:ext cx="3811604" cy="276999"/>
          </a:xfrm>
          <a:prstGeom prst="rect">
            <a:avLst/>
          </a:prstGeom>
          <a:noFill/>
        </p:spPr>
        <p:txBody>
          <a:bodyPr wrap="square" rtlCol="0">
            <a:spAutoFit/>
          </a:bodyPr>
          <a:lstStyle/>
          <a:p>
            <a:r>
              <a:rPr lang="ru-RU" sz="1200" dirty="0" smtClean="0"/>
              <a:t>              1 сентября 1989 года</a:t>
            </a:r>
            <a:endParaRPr lang="ru-RU" sz="1200" dirty="0"/>
          </a:p>
        </p:txBody>
      </p:sp>
    </p:spTree>
    <p:extLst>
      <p:ext uri="{BB962C8B-B14F-4D97-AF65-F5344CB8AC3E}">
        <p14:creationId xmlns:p14="http://schemas.microsoft.com/office/powerpoint/2010/main" val="1814779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22120" y="365125"/>
            <a:ext cx="9631680" cy="716915"/>
          </a:xfrm>
        </p:spPr>
        <p:txBody>
          <a:bodyPr>
            <a:normAutofit/>
          </a:bodyPr>
          <a:lstStyle/>
          <a:p>
            <a:pPr algn="ctr"/>
            <a:r>
              <a:rPr lang="ru-RU" sz="3200" b="1" i="1" dirty="0" smtClean="0">
                <a:latin typeface="Times New Roman" panose="02020603050405020304" pitchFamily="18" charset="0"/>
                <a:cs typeface="Times New Roman" panose="02020603050405020304" pitchFamily="18" charset="0"/>
              </a:rPr>
              <a:t>                  Библиотека в селе </a:t>
            </a:r>
            <a:r>
              <a:rPr lang="ru-RU" sz="3200" b="1" i="1" dirty="0" err="1" smtClean="0">
                <a:latin typeface="Times New Roman" panose="02020603050405020304" pitchFamily="18" charset="0"/>
                <a:cs typeface="Times New Roman" panose="02020603050405020304" pitchFamily="18" charset="0"/>
              </a:rPr>
              <a:t>Молькеево</a:t>
            </a:r>
            <a:endParaRPr lang="ru-RU" sz="3200" dirty="0"/>
          </a:p>
        </p:txBody>
      </p:sp>
      <p:sp>
        <p:nvSpPr>
          <p:cNvPr id="3" name="Содержимое 2"/>
          <p:cNvSpPr>
            <a:spLocks noGrp="1"/>
          </p:cNvSpPr>
          <p:nvPr>
            <p:ph sz="half" idx="1"/>
          </p:nvPr>
        </p:nvSpPr>
        <p:spPr>
          <a:xfrm>
            <a:off x="381000" y="939800"/>
            <a:ext cx="5308600" cy="5782733"/>
          </a:xfrm>
        </p:spPr>
        <p:txBody>
          <a:bodyPr>
            <a:normAutofit fontScale="25000" lnSpcReduction="20000"/>
          </a:bodyPr>
          <a:lstStyle/>
          <a:p>
            <a:endParaRPr lang="ru-RU" dirty="0" smtClean="0"/>
          </a:p>
          <a:p>
            <a:pPr>
              <a:buNone/>
            </a:pPr>
            <a:endParaRPr lang="ru-RU" dirty="0" smtClean="0"/>
          </a:p>
        </p:txBody>
      </p:sp>
      <p:sp>
        <p:nvSpPr>
          <p:cNvPr id="4" name="Содержимое 3"/>
          <p:cNvSpPr>
            <a:spLocks noGrp="1"/>
          </p:cNvSpPr>
          <p:nvPr>
            <p:ph sz="half" idx="2"/>
          </p:nvPr>
        </p:nvSpPr>
        <p:spPr>
          <a:xfrm>
            <a:off x="6231466" y="1566333"/>
            <a:ext cx="5122333" cy="4610630"/>
          </a:xfrm>
        </p:spPr>
        <p:txBody>
          <a:bodyPr>
            <a:normAutofit fontScale="25000" lnSpcReduction="20000"/>
          </a:bodyPr>
          <a:lstStyle/>
          <a:p>
            <a:pPr marL="0" indent="0">
              <a:buNone/>
            </a:pPr>
            <a:r>
              <a:rPr lang="ru-RU" sz="7200" i="1" dirty="0" smtClean="0"/>
              <a:t>С 1-го сентября 2006 года по настоящее время в </a:t>
            </a:r>
            <a:r>
              <a:rPr lang="ru-RU" sz="7200" i="1" dirty="0" err="1" smtClean="0"/>
              <a:t>Молькеевской</a:t>
            </a:r>
            <a:r>
              <a:rPr lang="ru-RU" sz="7200" i="1" dirty="0" smtClean="0"/>
              <a:t> сельской  библиотеке  работает Маланьева Нина Николаевна. Одиннадцатый  год являясь методистом </a:t>
            </a:r>
            <a:r>
              <a:rPr lang="ru-RU" sz="7200" i="1" dirty="0" err="1" smtClean="0"/>
              <a:t>Молькеевской</a:t>
            </a:r>
            <a:r>
              <a:rPr lang="ru-RU" sz="7200" i="1" dirty="0" smtClean="0"/>
              <a:t> сельской библиотеки, осуществляет выполнение поставленных задач.</a:t>
            </a:r>
            <a:endParaRPr lang="ru-RU" sz="7200" dirty="0" smtClean="0"/>
          </a:p>
          <a:p>
            <a:r>
              <a:rPr lang="ru-RU" sz="7200" i="1" dirty="0" smtClean="0"/>
              <a:t>На начало  2016 года книжный фонд </a:t>
            </a:r>
            <a:r>
              <a:rPr lang="ru-RU" sz="7200" i="1" dirty="0" err="1" smtClean="0"/>
              <a:t>Молькеевской</a:t>
            </a:r>
            <a:r>
              <a:rPr lang="ru-RU" sz="7200" i="1" dirty="0" smtClean="0"/>
              <a:t> сельской библиотеки составляет 5843 экземпляра, из которых 2428 книг, брошюр и журналов составляет детский книжный фонд. За 2015 год поступило 182 экземпляра на сумму 26858,06 (двадцать шесть тысяч восемьсот пятьдесят восемь рублей и шесть копеек), 78 из них – детские экземпляры на сумму 2505  (две тысячи пятьсот пять рублей). </a:t>
            </a:r>
            <a:endParaRPr lang="ru-RU" sz="7200" dirty="0" smtClean="0"/>
          </a:p>
          <a:p>
            <a:r>
              <a:rPr lang="ru-RU" sz="7200" i="1" dirty="0" smtClean="0"/>
              <a:t>Число читателей за 2015 год составляет – 430 человек.</a:t>
            </a:r>
            <a:endParaRPr lang="ru-RU" sz="7200" dirty="0" smtClean="0"/>
          </a:p>
          <a:p>
            <a:r>
              <a:rPr lang="ru-RU" sz="7200" i="1" dirty="0" smtClean="0"/>
              <a:t>Посещение -  3848 человек.</a:t>
            </a:r>
            <a:endParaRPr lang="ru-RU" sz="7200" dirty="0" smtClean="0"/>
          </a:p>
          <a:p>
            <a:r>
              <a:rPr lang="ru-RU" sz="7200" i="1" dirty="0" smtClean="0"/>
              <a:t>Книговыдача-  10250 экземпляров.</a:t>
            </a:r>
            <a:endParaRPr lang="ru-RU" sz="7200" dirty="0" smtClean="0"/>
          </a:p>
          <a:p>
            <a:endParaRPr lang="ru-RU"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082040"/>
            <a:ext cx="3277012" cy="24577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2121" y="3739978"/>
            <a:ext cx="3700712" cy="2775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1036320" y="457200"/>
            <a:ext cx="3735705" cy="1158240"/>
          </a:xfrm>
        </p:spPr>
        <p:txBody>
          <a:bodyPr>
            <a:normAutofit/>
          </a:bodyPr>
          <a:lstStyle/>
          <a:p>
            <a:r>
              <a:rPr lang="ru-RU" sz="2400" dirty="0" smtClean="0"/>
              <a:t>Многофункциональный центр села </a:t>
            </a:r>
            <a:r>
              <a:rPr lang="ru-RU" sz="2400" dirty="0" err="1" smtClean="0"/>
              <a:t>Молькеево</a:t>
            </a:r>
            <a:endParaRPr lang="ru-RU" sz="2400" dirty="0"/>
          </a:p>
        </p:txBody>
      </p:sp>
      <p:sp>
        <p:nvSpPr>
          <p:cNvPr id="10" name="Содержимое 9"/>
          <p:cNvSpPr>
            <a:spLocks noGrp="1"/>
          </p:cNvSpPr>
          <p:nvPr>
            <p:ph idx="1"/>
          </p:nvPr>
        </p:nvSpPr>
        <p:spPr>
          <a:xfrm>
            <a:off x="5212080" y="655320"/>
            <a:ext cx="6156960" cy="5455919"/>
          </a:xfrm>
        </p:spPr>
        <p:txBody>
          <a:bodyPr>
            <a:noAutofit/>
          </a:bodyPr>
          <a:lstStyle/>
          <a:p>
            <a:r>
              <a:rPr lang="ru-RU" sz="1600" i="1" dirty="0" smtClean="0"/>
              <a:t>В начале 2012 года, сразу после схода снега, 3 апреля был забит первый колышек, завезен на автомашине строительный материал. Бригада на строительстве клуба работала, что называется в темпе, была небольшая задержка только с подвозом кровельного материала. Строители работали практически все световое время, включая  праздничные дни, работали даже в день сабантуя, чтобы завершить строительство к намеченному сроку - 1 октября. И вот настал 6 октября – День открытия клуба. Это надо было видеть, какие счастливые лица были у сельчан в этот день. Многофункциональный ,то есть, в этом здании разместились и фельдшерско-акушерский пункт и библиотека. Здесь, кроме концертов, дискотек и других представлений культуры можно провести и спортивные мероприятия.</a:t>
            </a:r>
          </a:p>
          <a:p>
            <a:r>
              <a:rPr lang="ru-RU" sz="1600" i="1" dirty="0" smtClean="0"/>
              <a:t>     6 октября 2012 года для жителей села запомнилось большим историческим событием - был сдан в эксплуатацию многофункциональный клуб. На церемонии открытия приняли участие Глава района Рахматуллин Альберт </a:t>
            </a:r>
            <a:r>
              <a:rPr lang="ru-RU" sz="1600" i="1" dirty="0" err="1" smtClean="0"/>
              <a:t>Ильгизарович</a:t>
            </a:r>
            <a:r>
              <a:rPr lang="ru-RU" sz="1600" i="1" dirty="0" smtClean="0"/>
              <a:t>, председатель комитета Государственного Совета РТ по социальной политике Светлана Захарова, председатель правления ОАО «</a:t>
            </a:r>
            <a:r>
              <a:rPr lang="ru-RU" sz="1600" i="1" dirty="0" err="1" smtClean="0"/>
              <a:t>Ак</a:t>
            </a:r>
            <a:r>
              <a:rPr lang="ru-RU" sz="1600" i="1" dirty="0" smtClean="0"/>
              <a:t> Барс» Банка Роберт </a:t>
            </a:r>
            <a:r>
              <a:rPr lang="ru-RU" sz="1600" i="1" dirty="0" err="1" smtClean="0"/>
              <a:t>Миннегалиев</a:t>
            </a:r>
            <a:r>
              <a:rPr lang="ru-RU" sz="1600" i="1" dirty="0" smtClean="0"/>
              <a:t>, экс- главы района </a:t>
            </a:r>
            <a:r>
              <a:rPr lang="ru-RU" sz="1600" i="1" dirty="0" err="1" smtClean="0"/>
              <a:t>Азат</a:t>
            </a:r>
            <a:r>
              <a:rPr lang="ru-RU" sz="1600" i="1" dirty="0" smtClean="0"/>
              <a:t> </a:t>
            </a:r>
            <a:r>
              <a:rPr lang="ru-RU" sz="1600" i="1" dirty="0" err="1" smtClean="0"/>
              <a:t>Ханифатуллин</a:t>
            </a:r>
            <a:r>
              <a:rPr lang="ru-RU" sz="1600" i="1" dirty="0" smtClean="0"/>
              <a:t>, </a:t>
            </a:r>
            <a:r>
              <a:rPr lang="ru-RU" sz="1600" i="1" dirty="0" err="1" smtClean="0"/>
              <a:t>Завдат</a:t>
            </a:r>
            <a:r>
              <a:rPr lang="ru-RU" sz="1600" i="1" dirty="0" smtClean="0"/>
              <a:t> </a:t>
            </a:r>
            <a:r>
              <a:rPr lang="ru-RU" sz="1600" i="1" dirty="0" err="1" smtClean="0"/>
              <a:t>Гаффаров</a:t>
            </a:r>
            <a:r>
              <a:rPr lang="ru-RU" sz="1600" i="1" dirty="0" smtClean="0"/>
              <a:t>, руководители организаций, учреждений, жители села.</a:t>
            </a:r>
          </a:p>
          <a:p>
            <a:r>
              <a:rPr lang="ru-RU" sz="1600" i="1" dirty="0" smtClean="0"/>
              <a:t> </a:t>
            </a:r>
            <a:endParaRPr lang="ru-RU" sz="1600" dirty="0"/>
          </a:p>
        </p:txBody>
      </p:sp>
      <p:sp>
        <p:nvSpPr>
          <p:cNvPr id="4" name="Содержимое 3"/>
          <p:cNvSpPr>
            <a:spLocks noGrp="1"/>
          </p:cNvSpPr>
          <p:nvPr>
            <p:ph type="body" sz="half" idx="2"/>
          </p:nvPr>
        </p:nvSpPr>
        <p:spPr/>
        <p:txBody>
          <a:bodyPr>
            <a:normAutofit/>
          </a:bodyPr>
          <a:lstStyle/>
          <a:p>
            <a:pPr marL="0" indent="0">
              <a:buNone/>
            </a:pPr>
            <a:endParaRPr lang="ru-RU" sz="1800" i="1" dirty="0" smtClean="0"/>
          </a:p>
          <a:p>
            <a:pPr marL="0" indent="0">
              <a:buNone/>
            </a:pPr>
            <a:endParaRPr lang="ru-RU" sz="1800" i="1" dirty="0" smtClean="0"/>
          </a:p>
          <a:p>
            <a:pPr marL="0" indent="0">
              <a:buNone/>
            </a:pPr>
            <a:endParaRPr lang="ru-RU" sz="1800" i="1" dirty="0" smtClean="0"/>
          </a:p>
          <a:p>
            <a:pPr marL="0" indent="0">
              <a:buNone/>
            </a:pPr>
            <a:endParaRPr lang="ru-RU" sz="1800" i="1" dirty="0" smtClean="0"/>
          </a:p>
          <a:p>
            <a:r>
              <a:rPr lang="ru-RU" sz="1800" dirty="0" smtClean="0"/>
              <a:t> </a:t>
            </a:r>
          </a:p>
          <a:p>
            <a:r>
              <a:rPr lang="ru-RU" sz="1800" dirty="0" smtClean="0"/>
              <a:t> </a:t>
            </a:r>
          </a:p>
          <a:p>
            <a:pPr marL="0" indent="0">
              <a:buNone/>
            </a:pPr>
            <a:endParaRPr lang="ru-RU" sz="1800" i="1" dirty="0" smtClean="0"/>
          </a:p>
          <a:p>
            <a:endParaRPr lang="ru-RU" sz="1800" i="1" dirty="0"/>
          </a:p>
        </p:txBody>
      </p:sp>
      <p:pic>
        <p:nvPicPr>
          <p:cNvPr id="2" name="Рисунок 1"/>
          <p:cNvPicPr>
            <a:picLocks noChangeAspect="1"/>
          </p:cNvPicPr>
          <p:nvPr/>
        </p:nvPicPr>
        <p:blipFill>
          <a:blip r:embed="rId3"/>
          <a:stretch>
            <a:fillRect/>
          </a:stretch>
        </p:blipFill>
        <p:spPr>
          <a:xfrm>
            <a:off x="112108" y="2156058"/>
            <a:ext cx="5099972" cy="38308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3696" y="396000"/>
            <a:ext cx="4753233" cy="1960022"/>
          </a:xfrm>
        </p:spPr>
        <p:txBody>
          <a:bodyPr>
            <a:noAutofit/>
          </a:bodyPr>
          <a:lstStyle/>
          <a:p>
            <a:r>
              <a:rPr lang="ru-RU" sz="1400" b="1" dirty="0"/>
              <a:t>Прошла война, прошла </a:t>
            </a:r>
            <a:r>
              <a:rPr lang="ru-RU" sz="1400" b="1" dirty="0" smtClean="0"/>
              <a:t>страда, </a:t>
            </a:r>
            <a:br>
              <a:rPr lang="ru-RU" sz="1400" b="1" dirty="0" smtClean="0"/>
            </a:br>
            <a:r>
              <a:rPr lang="ru-RU" sz="1400" b="1" dirty="0" smtClean="0"/>
              <a:t>Но </a:t>
            </a:r>
            <a:r>
              <a:rPr lang="ru-RU" sz="1400" b="1" dirty="0"/>
              <a:t>боль взывает к </a:t>
            </a:r>
            <a:r>
              <a:rPr lang="ru-RU" sz="1400" b="1" dirty="0" smtClean="0"/>
              <a:t>людям: </a:t>
            </a:r>
            <a:br>
              <a:rPr lang="ru-RU" sz="1400" b="1" dirty="0" smtClean="0"/>
            </a:br>
            <a:r>
              <a:rPr lang="ru-RU" sz="1400" b="1" dirty="0" smtClean="0"/>
              <a:t>Давайте </a:t>
            </a:r>
            <a:r>
              <a:rPr lang="ru-RU" sz="1400" b="1" dirty="0"/>
              <a:t>люди, </a:t>
            </a:r>
            <a:r>
              <a:rPr lang="ru-RU" sz="1400" b="1" dirty="0" smtClean="0"/>
              <a:t>никогда </a:t>
            </a:r>
            <a:br>
              <a:rPr lang="ru-RU" sz="1400" b="1" dirty="0" smtClean="0"/>
            </a:br>
            <a:r>
              <a:rPr lang="ru-RU" sz="1400" b="1" dirty="0" smtClean="0"/>
              <a:t>Об </a:t>
            </a:r>
            <a:r>
              <a:rPr lang="ru-RU" sz="1400" b="1" dirty="0"/>
              <a:t>этом не </a:t>
            </a:r>
            <a:r>
              <a:rPr lang="ru-RU" sz="1400" b="1" dirty="0" smtClean="0"/>
              <a:t>забудем. Пусть </a:t>
            </a:r>
            <a:r>
              <a:rPr lang="ru-RU" sz="1400" b="1" dirty="0"/>
              <a:t>память верную о </a:t>
            </a:r>
            <a:r>
              <a:rPr lang="ru-RU" sz="1400" b="1" dirty="0" smtClean="0"/>
              <a:t>ней </a:t>
            </a:r>
            <a:br>
              <a:rPr lang="ru-RU" sz="1400" b="1" dirty="0" smtClean="0"/>
            </a:br>
            <a:r>
              <a:rPr lang="ru-RU" sz="1400" b="1" dirty="0" smtClean="0"/>
              <a:t>Хранят, </a:t>
            </a:r>
            <a:r>
              <a:rPr lang="ru-RU" sz="1400" b="1" dirty="0"/>
              <a:t>об этой </a:t>
            </a:r>
            <a:r>
              <a:rPr lang="ru-RU" sz="1400" b="1" dirty="0" smtClean="0"/>
              <a:t>муке </a:t>
            </a:r>
            <a:r>
              <a:rPr lang="ru-RU" sz="1400" b="1" dirty="0"/>
              <a:t>дети нынешних </a:t>
            </a:r>
            <a:r>
              <a:rPr lang="ru-RU" sz="1400" b="1" dirty="0" smtClean="0"/>
              <a:t>детей, </a:t>
            </a:r>
            <a:br>
              <a:rPr lang="ru-RU" sz="1400" b="1" dirty="0" smtClean="0"/>
            </a:br>
            <a:r>
              <a:rPr lang="ru-RU" sz="1400" b="1" dirty="0" smtClean="0"/>
              <a:t>И </a:t>
            </a:r>
            <a:r>
              <a:rPr lang="ru-RU" sz="1400" b="1" dirty="0"/>
              <a:t>наших внуков </a:t>
            </a:r>
            <a:r>
              <a:rPr lang="ru-RU" sz="1400" b="1" dirty="0" smtClean="0"/>
              <a:t>внуки…</a:t>
            </a:r>
            <a:br>
              <a:rPr lang="ru-RU" sz="1400" b="1" dirty="0" smtClean="0"/>
            </a:br>
            <a:r>
              <a:rPr lang="ru-RU" sz="1400" b="1" dirty="0" smtClean="0"/>
              <a:t>Затем</a:t>
            </a:r>
            <a:r>
              <a:rPr lang="ru-RU" sz="1400" b="1" dirty="0"/>
              <a:t>, чтоб этого </a:t>
            </a:r>
            <a:r>
              <a:rPr lang="ru-RU" sz="1400" b="1" dirty="0" smtClean="0"/>
              <a:t>забыть </a:t>
            </a:r>
            <a:br>
              <a:rPr lang="ru-RU" sz="1400" b="1" dirty="0" smtClean="0"/>
            </a:br>
            <a:r>
              <a:rPr lang="ru-RU" sz="1400" b="1" dirty="0" smtClean="0"/>
              <a:t>Не </a:t>
            </a:r>
            <a:r>
              <a:rPr lang="ru-RU" sz="1400" b="1" dirty="0"/>
              <a:t>смели </a:t>
            </a:r>
            <a:r>
              <a:rPr lang="ru-RU" sz="1400" b="1" dirty="0" smtClean="0"/>
              <a:t>поколенья, </a:t>
            </a:r>
            <a:br>
              <a:rPr lang="ru-RU" sz="1400" b="1" dirty="0" smtClean="0"/>
            </a:br>
            <a:r>
              <a:rPr lang="ru-RU" sz="1400" b="1" dirty="0" smtClean="0"/>
              <a:t>Затем, чтоб счастливыми быть. </a:t>
            </a:r>
            <a:br>
              <a:rPr lang="ru-RU" sz="1400" b="1" dirty="0" smtClean="0"/>
            </a:br>
            <a:r>
              <a:rPr lang="ru-RU" sz="1400" b="1" dirty="0" smtClean="0"/>
              <a:t>А </a:t>
            </a:r>
            <a:r>
              <a:rPr lang="ru-RU" sz="1400" b="1" dirty="0"/>
              <a:t>счастье – не в забвенье.</a:t>
            </a:r>
          </a:p>
        </p:txBody>
      </p:sp>
      <p:sp>
        <p:nvSpPr>
          <p:cNvPr id="4" name="Текст 3"/>
          <p:cNvSpPr>
            <a:spLocks noGrp="1"/>
          </p:cNvSpPr>
          <p:nvPr>
            <p:ph type="body" sz="half" idx="2"/>
          </p:nvPr>
        </p:nvSpPr>
        <p:spPr>
          <a:xfrm>
            <a:off x="469557" y="2356022"/>
            <a:ext cx="3614902" cy="4267200"/>
          </a:xfrm>
        </p:spPr>
        <p:txBody>
          <a:bodyPr>
            <a:normAutofit/>
          </a:bodyPr>
          <a:lstStyle/>
          <a:p>
            <a:endParaRPr lang="ru-RU" dirty="0" smtClean="0"/>
          </a:p>
          <a:p>
            <a:r>
              <a:rPr lang="ru-RU" dirty="0" smtClean="0"/>
              <a:t>Из </a:t>
            </a:r>
            <a:r>
              <a:rPr lang="ru-RU" dirty="0"/>
              <a:t>сел и деревень </a:t>
            </a:r>
            <a:r>
              <a:rPr lang="ru-RU" dirty="0" err="1" smtClean="0"/>
              <a:t>Молькеевского</a:t>
            </a:r>
            <a:r>
              <a:rPr lang="ru-RU" dirty="0" smtClean="0"/>
              <a:t> </a:t>
            </a:r>
            <a:r>
              <a:rPr lang="ru-RU" dirty="0"/>
              <a:t>сельского поселения на фронт ушло </a:t>
            </a:r>
            <a:r>
              <a:rPr lang="ru-RU" dirty="0" smtClean="0"/>
              <a:t>642 </a:t>
            </a:r>
            <a:r>
              <a:rPr lang="ru-RU" dirty="0"/>
              <a:t>человек, только </a:t>
            </a:r>
            <a:r>
              <a:rPr lang="ru-RU" dirty="0" smtClean="0"/>
              <a:t>243 </a:t>
            </a:r>
            <a:r>
              <a:rPr lang="ru-RU" dirty="0"/>
              <a:t>человек из них вернулись домой. </a:t>
            </a:r>
            <a:r>
              <a:rPr lang="ru-RU" dirty="0" smtClean="0"/>
              <a:t>399 </a:t>
            </a:r>
            <a:r>
              <a:rPr lang="ru-RU" dirty="0"/>
              <a:t>наших земляков сложили свои головы на полях </a:t>
            </a:r>
            <a:r>
              <a:rPr lang="ru-RU" dirty="0" smtClean="0"/>
              <a:t>сражений. </a:t>
            </a:r>
            <a:endParaRPr lang="ru-RU" dirty="0"/>
          </a:p>
          <a:p>
            <a:r>
              <a:rPr lang="ru-RU" dirty="0"/>
              <a:t>Минутой молчания почтили односельчан – участников кровопролитной войны, а потом к памятнику возложили венки и цветы.</a:t>
            </a:r>
          </a:p>
          <a:p>
            <a:r>
              <a:rPr lang="ru-RU" dirty="0"/>
              <a:t>Торжество переплеталось выступлением учащихся </a:t>
            </a:r>
            <a:r>
              <a:rPr lang="ru-RU" dirty="0" err="1" smtClean="0"/>
              <a:t>Молькеевской</a:t>
            </a:r>
            <a:r>
              <a:rPr lang="ru-RU" dirty="0" smtClean="0"/>
              <a:t> </a:t>
            </a:r>
            <a:r>
              <a:rPr lang="ru-RU" dirty="0"/>
              <a:t>школы. Они до вечера стояли в почетном карауле. За праздничным столом труженики тыла вспоминали свою молодость.</a:t>
            </a:r>
          </a:p>
          <a:p>
            <a:endParaRPr lang="ru-RU" dirty="0"/>
          </a:p>
        </p:txBody>
      </p:sp>
      <p:pic>
        <p:nvPicPr>
          <p:cNvPr id="1026" name="Picture 2" descr="C:\Documents and Settings\Евгения\Рабочий стол\2015-05-08 12.27.16.jpg"/>
          <p:cNvPicPr>
            <a:picLocks noGrp="1" noChangeAspect="1" noChangeArrowheads="1"/>
          </p:cNvPicPr>
          <p:nvPr>
            <p:ph idx="1"/>
          </p:nvPr>
        </p:nvPicPr>
        <p:blipFill>
          <a:blip r:embed="rId3" cstate="print"/>
          <a:srcRect/>
          <a:stretch>
            <a:fillRect/>
          </a:stretch>
        </p:blipFill>
        <p:spPr bwMode="auto">
          <a:xfrm>
            <a:off x="4577372" y="211923"/>
            <a:ext cx="3323908" cy="249293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0" name="TextBox 9"/>
          <p:cNvSpPr txBox="1"/>
          <p:nvPr/>
        </p:nvSpPr>
        <p:spPr>
          <a:xfrm>
            <a:off x="4794422" y="2622476"/>
            <a:ext cx="2972186" cy="861774"/>
          </a:xfrm>
          <a:prstGeom prst="rect">
            <a:avLst/>
          </a:prstGeom>
          <a:noFill/>
        </p:spPr>
        <p:txBody>
          <a:bodyPr wrap="square" rtlCol="0">
            <a:spAutoFit/>
          </a:bodyPr>
          <a:lstStyle/>
          <a:p>
            <a:endParaRPr lang="ru-RU" sz="1000" dirty="0" smtClean="0"/>
          </a:p>
          <a:p>
            <a:endParaRPr lang="ru-RU" sz="1000" dirty="0" smtClean="0"/>
          </a:p>
          <a:p>
            <a:r>
              <a:rPr lang="ru-RU" sz="1000" dirty="0" smtClean="0"/>
              <a:t>Открытие памятника в селе </a:t>
            </a:r>
            <a:r>
              <a:rPr lang="ru-RU" sz="1000" dirty="0" err="1" smtClean="0"/>
              <a:t>Молькеево</a:t>
            </a:r>
            <a:r>
              <a:rPr lang="ru-RU" sz="1000" dirty="0"/>
              <a:t>.</a:t>
            </a:r>
            <a:endParaRPr lang="ru-RU" sz="1000" dirty="0" smtClean="0"/>
          </a:p>
          <a:p>
            <a:r>
              <a:rPr lang="ru-RU" sz="1000" dirty="0" smtClean="0"/>
              <a:t>                                      08.05.2015 г.</a:t>
            </a:r>
          </a:p>
          <a:p>
            <a:endParaRPr lang="ru-RU" sz="1000" dirty="0"/>
          </a:p>
        </p:txBody>
      </p:sp>
      <p:sp>
        <p:nvSpPr>
          <p:cNvPr id="6" name="TextBox 5"/>
          <p:cNvSpPr txBox="1"/>
          <p:nvPr/>
        </p:nvSpPr>
        <p:spPr>
          <a:xfrm>
            <a:off x="4485373" y="6237171"/>
            <a:ext cx="2858703" cy="246221"/>
          </a:xfrm>
          <a:prstGeom prst="rect">
            <a:avLst/>
          </a:prstGeom>
          <a:noFill/>
        </p:spPr>
        <p:txBody>
          <a:bodyPr wrap="square" rtlCol="0">
            <a:spAutoFit/>
          </a:bodyPr>
          <a:lstStyle/>
          <a:p>
            <a:r>
              <a:rPr lang="ru-RU" sz="1000" dirty="0" smtClean="0"/>
              <a:t> </a:t>
            </a:r>
            <a:endParaRPr lang="ru-RU" sz="1000" dirty="0"/>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0353" y="3768876"/>
            <a:ext cx="3291060" cy="246829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27306" y="3768875"/>
            <a:ext cx="3270423" cy="245281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76571" y="243801"/>
            <a:ext cx="3221159" cy="241587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1071</TotalTime>
  <Words>2944</Words>
  <Application>Microsoft Office PowerPoint</Application>
  <PresentationFormat>Широкоэкранный</PresentationFormat>
  <Paragraphs>128</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Calibri</vt:lpstr>
      <vt:lpstr>Calibri Light</vt:lpstr>
      <vt:lpstr>Times New Roman</vt:lpstr>
      <vt:lpstr>Тема Office</vt:lpstr>
      <vt:lpstr>     </vt:lpstr>
      <vt:lpstr>          История села Молькеево</vt:lpstr>
      <vt:lpstr>История сельского поселения</vt:lpstr>
      <vt:lpstr>Известные люди села Молькеево</vt:lpstr>
      <vt:lpstr>     Известные люди села Молькеево</vt:lpstr>
      <vt:lpstr>Известные люди села Молькеево</vt:lpstr>
      <vt:lpstr>      Образование в селе Молькеево.  </vt:lpstr>
      <vt:lpstr>       Образование в селе Молькеево. </vt:lpstr>
      <vt:lpstr>Презентация PowerPoint</vt:lpstr>
      <vt:lpstr>Презентация PowerPoint</vt:lpstr>
      <vt:lpstr>Молькеево приютило сирот войны</vt:lpstr>
      <vt:lpstr>Детский сад</vt:lpstr>
      <vt:lpstr>Библиотека в селе Молькеево</vt:lpstr>
      <vt:lpstr>Библиотека в селе Молькеево</vt:lpstr>
      <vt:lpstr>Библиотека в селе Молькеево</vt:lpstr>
      <vt:lpstr>Библиотека в селе Молькеево</vt:lpstr>
      <vt:lpstr>                  Библиотека в селе Молькеево</vt:lpstr>
      <vt:lpstr>Многофункциональный центр села Молькеево</vt:lpstr>
      <vt:lpstr>Прошла война, прошла страда,  Но боль взывает к людям:  Давайте люди, никогда  Об этом не забудем. Пусть память верную о ней  Хранят, об этой муке дети нынешних детей,  И наших внуков внуки… Затем, чтоб этого забыть  Не смели поколенья,  Затем, чтоб счастливыми быть.  А счастье – не в забвенье.</vt:lpstr>
    </vt:vector>
  </TitlesOfParts>
  <Company>Krokoz™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села Молькеево</dc:title>
  <dc:creator>нина</dc:creator>
  <cp:lastModifiedBy>нина</cp:lastModifiedBy>
  <cp:revision>91</cp:revision>
  <dcterms:created xsi:type="dcterms:W3CDTF">2016-02-16T15:13:19Z</dcterms:created>
  <dcterms:modified xsi:type="dcterms:W3CDTF">2019-01-13T10:03:30Z</dcterms:modified>
</cp:coreProperties>
</file>